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7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6" r:id="rId4"/>
    <p:sldId id="259" r:id="rId5"/>
    <p:sldId id="267" r:id="rId6"/>
    <p:sldId id="265" r:id="rId7"/>
    <p:sldId id="270" r:id="rId8"/>
    <p:sldId id="261" r:id="rId9"/>
    <p:sldId id="262" r:id="rId10"/>
    <p:sldId id="271" r:id="rId11"/>
    <p:sldId id="260" r:id="rId12"/>
    <p:sldId id="272" r:id="rId13"/>
    <p:sldId id="263" r:id="rId14"/>
    <p:sldId id="268" r:id="rId15"/>
    <p:sldId id="264" r:id="rId16"/>
    <p:sldId id="273" r:id="rId17"/>
    <p:sldId id="269" r:id="rId18"/>
    <p:sldId id="25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E804E"/>
    <a:srgbClr val="006B00"/>
    <a:srgbClr val="86C464"/>
    <a:srgbClr val="00BD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02" autoAdjust="0"/>
    <p:restoredTop sz="94591" autoAdjust="0"/>
  </p:normalViewPr>
  <p:slideViewPr>
    <p:cSldViewPr snapToObjects="1">
      <p:cViewPr varScale="1">
        <p:scale>
          <a:sx n="115" d="100"/>
          <a:sy n="115" d="100"/>
        </p:scale>
        <p:origin x="-6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0828-8422-0543-BD6E-88E2EEB7E51A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171E1-DDD3-C94A-840F-75245C21C6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E887A-3643-3C46-A022-CF012B39EFFC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E457E-352E-E441-BD71-839866BBA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E457E-352E-E441-BD71-839866BBA0B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6DFC-5696-914D-A22D-B751D78CD38E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A9CA7-5385-FC44-8AB6-F9B681F3995B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C2C-1609-0A41-BE89-E2E27A69A78C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484E-9CC4-AE46-A607-BA9F4A263D8D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E662-1612-D341-8EBB-E66A13148744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EE71B-D107-094A-AF4C-A4F082D6F5BE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4B61-7814-E341-A304-087BCE583A48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7BD3-D3F4-5148-87D3-A2BB99B5FB25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F28A-6820-674B-A5C6-2ACC22337D04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CF287-C1AC-184F-A61B-0FDA7D5A2E3F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B9EB-7207-7440-8ED7-532E74F30C5C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3716B-C05A-FA42-9C0A-DCA509447EBF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4AA1A-36DE-024D-8D9E-3318371E616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greensolutions.com" TargetMode="External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0775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smtClean="0">
                <a:solidFill>
                  <a:srgbClr val="0E804E"/>
                </a:solidFill>
              </a:rPr>
              <a:t>Green Solutions S.A.</a:t>
            </a:r>
            <a:endParaRPr lang="en-US" sz="3200" dirty="0">
              <a:solidFill>
                <a:srgbClr val="0E804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3520" y="1981200"/>
            <a:ext cx="3078480" cy="835025"/>
          </a:xfrm>
        </p:spPr>
        <p:txBody>
          <a:bodyPr>
            <a:normAutofit/>
          </a:bodyPr>
          <a:lstStyle/>
          <a:p>
            <a:pPr algn="r"/>
            <a:r>
              <a:rPr lang="en-US" sz="2400" i="1" dirty="0" err="1" smtClean="0">
                <a:solidFill>
                  <a:srgbClr val="86C464"/>
                </a:solidFill>
                <a:latin typeface="+mj-lt"/>
                <a:ea typeface="+mj-ea"/>
                <a:cs typeface="+mj-cs"/>
              </a:rPr>
              <a:t>Presentación</a:t>
            </a:r>
            <a:r>
              <a:rPr lang="en-US" sz="2400" i="1" dirty="0" smtClean="0">
                <a:solidFill>
                  <a:srgbClr val="86C464"/>
                </a:solidFill>
                <a:latin typeface="+mj-lt"/>
                <a:ea typeface="+mj-ea"/>
                <a:cs typeface="+mj-cs"/>
              </a:rPr>
              <a:t> Global</a:t>
            </a:r>
            <a:endParaRPr lang="en-US" sz="2400" i="1" dirty="0">
              <a:solidFill>
                <a:srgbClr val="86C464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2438400"/>
            <a:ext cx="91313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Ambiental</a:t>
            </a:r>
            <a:r>
              <a:rPr lang="en-US" sz="3200" dirty="0" smtClean="0">
                <a:solidFill>
                  <a:srgbClr val="0E804E"/>
                </a:solidFill>
              </a:rPr>
              <a:t> </a:t>
            </a:r>
            <a:r>
              <a:rPr lang="en-US" sz="3200" dirty="0" err="1" smtClean="0">
                <a:solidFill>
                  <a:srgbClr val="0E804E"/>
                </a:solidFill>
              </a:rPr>
              <a:t>y</a:t>
            </a:r>
            <a:r>
              <a:rPr lang="en-US" sz="3200" dirty="0" smtClean="0">
                <a:solidFill>
                  <a:srgbClr val="0E804E"/>
                </a:solidFill>
              </a:rPr>
              <a:t> </a:t>
            </a:r>
            <a:r>
              <a:rPr lang="en-US" sz="3200" dirty="0" err="1" smtClean="0">
                <a:solidFill>
                  <a:srgbClr val="0E804E"/>
                </a:solidFill>
              </a:rPr>
              <a:t>Forestal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600200"/>
            <a:ext cx="82296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B00"/>
                </a:solidFill>
              </a:rPr>
              <a:t>NUESTROS SERIVCIOS PROFESIONALES:</a:t>
            </a:r>
          </a:p>
          <a:p>
            <a:r>
              <a:rPr lang="en-US" b="1" dirty="0" err="1" smtClean="0">
                <a:solidFill>
                  <a:srgbClr val="595959"/>
                </a:solidFill>
              </a:rPr>
              <a:t>Consultoría</a:t>
            </a:r>
            <a:r>
              <a:rPr lang="en-US" b="1" dirty="0" smtClean="0">
                <a:solidFill>
                  <a:srgbClr val="595959"/>
                </a:solidFill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</a:rPr>
              <a:t>y</a:t>
            </a:r>
            <a:r>
              <a:rPr lang="en-US" b="1" dirty="0" smtClean="0">
                <a:solidFill>
                  <a:srgbClr val="595959"/>
                </a:solidFill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</a:rPr>
              <a:t>Asesoría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Estudios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factibilidad</a:t>
            </a:r>
            <a:r>
              <a:rPr lang="en-US" dirty="0" smtClean="0">
                <a:solidFill>
                  <a:srgbClr val="595959"/>
                </a:solidFill>
              </a:rPr>
              <a:t> (Due diligence)</a:t>
            </a: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Asesoría</a:t>
            </a:r>
            <a:r>
              <a:rPr lang="en-US" dirty="0" smtClean="0">
                <a:solidFill>
                  <a:srgbClr val="595959"/>
                </a:solidFill>
              </a:rPr>
              <a:t> en </a:t>
            </a:r>
            <a:r>
              <a:rPr lang="en-US" dirty="0" err="1" smtClean="0">
                <a:solidFill>
                  <a:srgbClr val="595959"/>
                </a:solidFill>
              </a:rPr>
              <a:t>Compra</a:t>
            </a:r>
            <a:r>
              <a:rPr lang="en-US" dirty="0" smtClean="0">
                <a:solidFill>
                  <a:srgbClr val="595959"/>
                </a:solidFill>
              </a:rPr>
              <a:t> - </a:t>
            </a:r>
            <a:r>
              <a:rPr lang="en-US" dirty="0" err="1" smtClean="0">
                <a:solidFill>
                  <a:srgbClr val="595959"/>
                </a:solidFill>
              </a:rPr>
              <a:t>Venta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Bienes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inmobiliarios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Análisis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diagnostico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Ambiental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b="1" dirty="0" err="1" smtClean="0">
                <a:solidFill>
                  <a:srgbClr val="595959"/>
                </a:solidFill>
              </a:rPr>
              <a:t>Desarollo</a:t>
            </a:r>
            <a:r>
              <a:rPr lang="en-US" b="1" dirty="0" smtClean="0">
                <a:solidFill>
                  <a:srgbClr val="595959"/>
                </a:solidFill>
              </a:rPr>
              <a:t> de </a:t>
            </a:r>
            <a:r>
              <a:rPr lang="en-US" b="1" dirty="0" err="1" smtClean="0">
                <a:solidFill>
                  <a:srgbClr val="595959"/>
                </a:solidFill>
              </a:rPr>
              <a:t>Proyectos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Estudios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impacto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ambiental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uso</a:t>
            </a:r>
            <a:r>
              <a:rPr lang="en-US" dirty="0" smtClean="0">
                <a:solidFill>
                  <a:srgbClr val="595959"/>
                </a:solidFill>
              </a:rPr>
              <a:t> de la </a:t>
            </a:r>
            <a:r>
              <a:rPr lang="en-US" dirty="0" err="1" smtClean="0">
                <a:solidFill>
                  <a:srgbClr val="595959"/>
                </a:solidFill>
              </a:rPr>
              <a:t>tierra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Auditoría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Ambiental</a:t>
            </a:r>
            <a:r>
              <a:rPr lang="en-US" dirty="0" smtClean="0">
                <a:solidFill>
                  <a:srgbClr val="595959"/>
                </a:solidFill>
              </a:rPr>
              <a:t>, </a:t>
            </a:r>
            <a:r>
              <a:rPr lang="en-US" dirty="0" err="1" smtClean="0">
                <a:solidFill>
                  <a:srgbClr val="595959"/>
                </a:solidFill>
              </a:rPr>
              <a:t>Certificación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Restauración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Ambiental</a:t>
            </a:r>
            <a:r>
              <a:rPr lang="en-US" dirty="0" smtClean="0">
                <a:solidFill>
                  <a:srgbClr val="595959"/>
                </a:solidFill>
              </a:rPr>
              <a:t> 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Ecosistemas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Elaboración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Mapas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Temático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Sistemas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Gestión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Residuos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Reciclaje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b="1" dirty="0" err="1" smtClean="0">
                <a:solidFill>
                  <a:srgbClr val="595959"/>
                </a:solidFill>
              </a:rPr>
              <a:t>Manejo</a:t>
            </a:r>
            <a:r>
              <a:rPr lang="en-US" b="1" dirty="0" smtClean="0">
                <a:solidFill>
                  <a:srgbClr val="595959"/>
                </a:solidFill>
              </a:rPr>
              <a:t> de </a:t>
            </a:r>
            <a:r>
              <a:rPr lang="en-US" b="1" dirty="0" err="1" smtClean="0">
                <a:solidFill>
                  <a:srgbClr val="595959"/>
                </a:solidFill>
              </a:rPr>
              <a:t>Proyectos</a:t>
            </a:r>
            <a:r>
              <a:rPr lang="en-US" b="1" dirty="0" smtClean="0">
                <a:solidFill>
                  <a:srgbClr val="595959"/>
                </a:solidFill>
              </a:rPr>
              <a:t> </a:t>
            </a:r>
            <a:endParaRPr lang="en-US" dirty="0" smtClean="0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Servicios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Ambientales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Manejo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bonos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ambientales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Planificación</a:t>
            </a:r>
            <a:r>
              <a:rPr lang="en-US" dirty="0" smtClean="0">
                <a:solidFill>
                  <a:srgbClr val="595959"/>
                </a:solidFill>
              </a:rPr>
              <a:t>, </a:t>
            </a:r>
            <a:r>
              <a:rPr lang="en-US" dirty="0" err="1" smtClean="0">
                <a:solidFill>
                  <a:srgbClr val="595959"/>
                </a:solidFill>
              </a:rPr>
              <a:t>ejecución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administración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proyectos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forestales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Administracion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propiedades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rurales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  </a:t>
            </a:r>
          </a:p>
          <a:p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2060992"/>
            <a:ext cx="2489200" cy="31932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43600" y="518160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Ing</a:t>
            </a:r>
            <a:r>
              <a:rPr lang="en-US" sz="1600" dirty="0" smtClean="0">
                <a:solidFill>
                  <a:srgbClr val="595959"/>
                </a:solidFill>
              </a:rPr>
              <a:t>. for. Adolfo Romero  </a:t>
            </a:r>
            <a:endParaRPr lang="en-US" sz="16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193800"/>
            <a:ext cx="7404100" cy="447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Referencias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Green Solutions S.A.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3028950"/>
            <a:ext cx="464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Sistema</a:t>
            </a:r>
            <a:r>
              <a:rPr lang="en-US" sz="1600" dirty="0" smtClean="0">
                <a:solidFill>
                  <a:srgbClr val="595959"/>
                </a:solidFill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</a:rPr>
              <a:t>silvopastoril</a:t>
            </a:r>
            <a:r>
              <a:rPr lang="en-US" sz="1600" dirty="0" smtClean="0">
                <a:solidFill>
                  <a:srgbClr val="595959"/>
                </a:solidFill>
              </a:rPr>
              <a:t> de</a:t>
            </a:r>
            <a:r>
              <a:rPr lang="en-US" sz="1600" i="1" dirty="0" smtClean="0">
                <a:solidFill>
                  <a:srgbClr val="595959"/>
                </a:solidFill>
              </a:rPr>
              <a:t> </a:t>
            </a:r>
            <a:r>
              <a:rPr lang="en-US" sz="1600" i="1" dirty="0" err="1" smtClean="0">
                <a:solidFill>
                  <a:srgbClr val="595959"/>
                </a:solidFill>
              </a:rPr>
              <a:t>Leucaena</a:t>
            </a:r>
            <a:r>
              <a:rPr lang="en-US" sz="1600" dirty="0" smtClean="0">
                <a:solidFill>
                  <a:srgbClr val="595959"/>
                </a:solidFill>
              </a:rPr>
              <a:t> Chaco, 2013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9496" y="5562601"/>
            <a:ext cx="4321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Plantación</a:t>
            </a:r>
            <a:r>
              <a:rPr lang="en-US" sz="1600" dirty="0" smtClean="0">
                <a:solidFill>
                  <a:srgbClr val="595959"/>
                </a:solidFill>
              </a:rPr>
              <a:t> de Eucalyptus </a:t>
            </a:r>
            <a:r>
              <a:rPr lang="en-US" sz="1600" i="1" dirty="0" err="1" smtClean="0">
                <a:solidFill>
                  <a:srgbClr val="595959"/>
                </a:solidFill>
              </a:rPr>
              <a:t>spp</a:t>
            </a:r>
            <a:r>
              <a:rPr lang="en-US" sz="1600" dirty="0" smtClean="0">
                <a:solidFill>
                  <a:srgbClr val="595959"/>
                </a:solidFill>
              </a:rPr>
              <a:t> Concepción, 2007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81878" y="5605046"/>
            <a:ext cx="4562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Enriquezimiento</a:t>
            </a:r>
            <a:r>
              <a:rPr lang="en-US" sz="1600" dirty="0" smtClean="0">
                <a:solidFill>
                  <a:srgbClr val="595959"/>
                </a:solidFill>
              </a:rPr>
              <a:t> de Bosque </a:t>
            </a:r>
            <a:r>
              <a:rPr lang="en-US" sz="1600" dirty="0" err="1" smtClean="0">
                <a:solidFill>
                  <a:srgbClr val="595959"/>
                </a:solidFill>
              </a:rPr>
              <a:t>nativo</a:t>
            </a:r>
            <a:r>
              <a:rPr lang="en-US" sz="1600" dirty="0" smtClean="0">
                <a:solidFill>
                  <a:srgbClr val="595959"/>
                </a:solidFill>
              </a:rPr>
              <a:t> (A. Paraná 2009)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" y="5943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6B00"/>
                </a:solidFill>
              </a:rPr>
              <a:t>Mas</a:t>
            </a:r>
            <a:r>
              <a:rPr lang="en-US" b="1" dirty="0" smtClean="0">
                <a:solidFill>
                  <a:srgbClr val="006B00"/>
                </a:solidFill>
              </a:rPr>
              <a:t> </a:t>
            </a:r>
            <a:r>
              <a:rPr lang="en-US" b="1" dirty="0" err="1" smtClean="0">
                <a:solidFill>
                  <a:srgbClr val="006B00"/>
                </a:solidFill>
              </a:rPr>
              <a:t>Referencias</a:t>
            </a:r>
            <a:r>
              <a:rPr lang="en-US" b="1" dirty="0" smtClean="0">
                <a:solidFill>
                  <a:srgbClr val="006B00"/>
                </a:solidFill>
              </a:rPr>
              <a:t>: </a:t>
            </a:r>
            <a:r>
              <a:rPr lang="en-US" b="1" dirty="0" err="1" smtClean="0">
                <a:solidFill>
                  <a:srgbClr val="006B00"/>
                </a:solidFill>
              </a:rPr>
              <a:t>www.greensolutions.com/es/referencias</a:t>
            </a:r>
            <a:endParaRPr lang="en-US" b="1" dirty="0">
              <a:solidFill>
                <a:srgbClr val="006B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Agropecuaria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Green Solutions S.A.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1219200"/>
            <a:ext cx="5562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pPr>
              <a:buFont typeface="Arial"/>
              <a:buChar char="•"/>
            </a:pPr>
            <a:r>
              <a:rPr lang="es-ES" dirty="0" smtClean="0">
                <a:solidFill>
                  <a:srgbClr val="595959"/>
                </a:solidFill>
              </a:rPr>
              <a:t> Clima y suelos perfectos para la producción agropecuaria</a:t>
            </a:r>
          </a:p>
          <a:p>
            <a:pPr>
              <a:buFont typeface="Arial"/>
              <a:buChar char="•"/>
            </a:pPr>
            <a:r>
              <a:rPr lang="es-ES" dirty="0" smtClean="0">
                <a:solidFill>
                  <a:srgbClr val="595959"/>
                </a:solidFill>
              </a:rPr>
              <a:t> Permanente crecimiento de los índices de producción</a:t>
            </a:r>
          </a:p>
          <a:p>
            <a:pPr>
              <a:buFont typeface="Arial"/>
              <a:buChar char="•"/>
            </a:pPr>
            <a:r>
              <a:rPr lang="es-ES" dirty="0" smtClean="0">
                <a:solidFill>
                  <a:srgbClr val="595959"/>
                </a:solidFill>
              </a:rPr>
              <a:t> Creciente demanda mundial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s-ES" dirty="0" smtClean="0">
                <a:solidFill>
                  <a:srgbClr val="595959"/>
                </a:solidFill>
              </a:rPr>
              <a:t>Aumento de </a:t>
            </a:r>
            <a:r>
              <a:rPr lang="en-US" dirty="0" err="1" smtClean="0">
                <a:solidFill>
                  <a:srgbClr val="595959"/>
                </a:solidFill>
              </a:rPr>
              <a:t>p</a:t>
            </a:r>
            <a:r>
              <a:rPr lang="es-ES" dirty="0" smtClean="0">
                <a:solidFill>
                  <a:srgbClr val="595959"/>
                </a:solidFill>
              </a:rPr>
              <a:t>recios de productos agropecuarios</a:t>
            </a:r>
          </a:p>
          <a:p>
            <a:pPr>
              <a:buFont typeface="Arial"/>
              <a:buChar char="•"/>
            </a:pPr>
            <a:r>
              <a:rPr lang="es-ES" dirty="0" smtClean="0">
                <a:solidFill>
                  <a:srgbClr val="595959"/>
                </a:solidFill>
              </a:rPr>
              <a:t> Hasta la fecha se usa solamente una fracción de un potencial productivo que solamente se puede llamar asombroso. 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" y="5862935"/>
            <a:ext cx="7066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E804E"/>
                </a:solidFill>
              </a:rPr>
              <a:t>Panorama </a:t>
            </a:r>
            <a:r>
              <a:rPr lang="en-US" sz="2400" dirty="0" err="1" smtClean="0">
                <a:solidFill>
                  <a:srgbClr val="0E804E"/>
                </a:solidFill>
              </a:rPr>
              <a:t>muy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positivo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para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inversiones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agropecuarios</a:t>
            </a:r>
            <a:endParaRPr lang="en-US" sz="2400" dirty="0" smtClean="0">
              <a:solidFill>
                <a:srgbClr val="0E804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962400"/>
            <a:ext cx="5562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rgbClr val="0E804E"/>
                </a:solidFill>
              </a:rPr>
              <a:t>Precios de la tierra aumentaron más de 500% en los ultimos 10 años y todavia están muy por debajo del nivel internacional</a:t>
            </a:r>
            <a:endParaRPr lang="en-US" sz="2400" dirty="0" smtClean="0">
              <a:solidFill>
                <a:srgbClr val="0E804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rcRect l="14436"/>
          <a:stretch>
            <a:fillRect/>
          </a:stretch>
        </p:blipFill>
        <p:spPr>
          <a:xfrm>
            <a:off x="5529221" y="1972270"/>
            <a:ext cx="3309979" cy="35903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Agropecuaria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1301888"/>
            <a:ext cx="55626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595959"/>
                </a:solidFill>
              </a:rPr>
              <a:t> </a:t>
            </a:r>
            <a:r>
              <a:rPr lang="en-US" b="1" dirty="0" smtClean="0">
                <a:solidFill>
                  <a:srgbClr val="006B00"/>
                </a:solidFill>
              </a:rPr>
              <a:t>NUESTROS SERIVCIOS PROFESIONALES</a:t>
            </a:r>
          </a:p>
          <a:p>
            <a:r>
              <a:rPr lang="en-US" b="1" dirty="0" err="1" smtClean="0">
                <a:solidFill>
                  <a:srgbClr val="595959"/>
                </a:solidFill>
              </a:rPr>
              <a:t>Consultoría</a:t>
            </a:r>
            <a:r>
              <a:rPr lang="en-US" b="1" dirty="0" smtClean="0">
                <a:solidFill>
                  <a:srgbClr val="595959"/>
                </a:solidFill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</a:rPr>
              <a:t>y</a:t>
            </a:r>
            <a:r>
              <a:rPr lang="en-US" b="1" dirty="0" smtClean="0">
                <a:solidFill>
                  <a:srgbClr val="595959"/>
                </a:solidFill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</a:rPr>
              <a:t>Asesoría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Estudios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factibilidad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Análisis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Inversión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Asesoría</a:t>
            </a:r>
            <a:r>
              <a:rPr lang="en-US" dirty="0" smtClean="0">
                <a:solidFill>
                  <a:srgbClr val="595959"/>
                </a:solidFill>
              </a:rPr>
              <a:t> en </a:t>
            </a:r>
            <a:r>
              <a:rPr lang="en-US" dirty="0" err="1" smtClean="0">
                <a:solidFill>
                  <a:srgbClr val="595959"/>
                </a:solidFill>
              </a:rPr>
              <a:t>Compra</a:t>
            </a:r>
            <a:r>
              <a:rPr lang="en-US" dirty="0" smtClean="0">
                <a:solidFill>
                  <a:srgbClr val="595959"/>
                </a:solidFill>
              </a:rPr>
              <a:t> - </a:t>
            </a:r>
            <a:r>
              <a:rPr lang="en-US" dirty="0" err="1" smtClean="0">
                <a:solidFill>
                  <a:srgbClr val="595959"/>
                </a:solidFill>
              </a:rPr>
              <a:t>Venta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Bienes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inmobiliarios</a:t>
            </a:r>
            <a:r>
              <a:rPr lang="en-US" dirty="0" smtClean="0">
                <a:solidFill>
                  <a:srgbClr val="595959"/>
                </a:solidFill>
              </a:rPr>
              <a:t>, </a:t>
            </a:r>
            <a:r>
              <a:rPr lang="en-US" dirty="0" err="1" smtClean="0">
                <a:solidFill>
                  <a:srgbClr val="595959"/>
                </a:solidFill>
              </a:rPr>
              <a:t>Tasaciones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Estudios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Impacto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Ambiental</a:t>
            </a:r>
            <a:r>
              <a:rPr lang="en-US" dirty="0" smtClean="0">
                <a:solidFill>
                  <a:srgbClr val="595959"/>
                </a:solidFill>
              </a:rPr>
              <a:t>, </a:t>
            </a:r>
            <a:r>
              <a:rPr lang="en-US" dirty="0" err="1" smtClean="0">
                <a:solidFill>
                  <a:srgbClr val="595959"/>
                </a:solidFill>
              </a:rPr>
              <a:t>Diagnostico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Ambiental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b="1" dirty="0" err="1" smtClean="0">
                <a:solidFill>
                  <a:srgbClr val="595959"/>
                </a:solidFill>
              </a:rPr>
              <a:t>Desarollo</a:t>
            </a:r>
            <a:r>
              <a:rPr lang="en-US" b="1" dirty="0" smtClean="0">
                <a:solidFill>
                  <a:srgbClr val="595959"/>
                </a:solidFill>
              </a:rPr>
              <a:t> de </a:t>
            </a:r>
            <a:r>
              <a:rPr lang="en-US" b="1" dirty="0" err="1" smtClean="0">
                <a:solidFill>
                  <a:srgbClr val="595959"/>
                </a:solidFill>
              </a:rPr>
              <a:t>Proyectos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Estudios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impacto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ambiental</a:t>
            </a:r>
            <a:r>
              <a:rPr lang="en-US" dirty="0" smtClean="0">
                <a:solidFill>
                  <a:srgbClr val="595959"/>
                </a:solidFill>
              </a:rPr>
              <a:t>, Plan de </a:t>
            </a:r>
            <a:r>
              <a:rPr lang="en-US" dirty="0" err="1" smtClean="0">
                <a:solidFill>
                  <a:srgbClr val="595959"/>
                </a:solidFill>
              </a:rPr>
              <a:t>Uso</a:t>
            </a:r>
            <a:r>
              <a:rPr lang="en-US" dirty="0" smtClean="0">
                <a:solidFill>
                  <a:srgbClr val="595959"/>
                </a:solidFill>
              </a:rPr>
              <a:t> de la </a:t>
            </a:r>
            <a:r>
              <a:rPr lang="en-US" dirty="0" err="1" smtClean="0">
                <a:solidFill>
                  <a:srgbClr val="595959"/>
                </a:solidFill>
              </a:rPr>
              <a:t>tierra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Imágenes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Satelitales</a:t>
            </a:r>
            <a:r>
              <a:rPr lang="en-US" dirty="0" smtClean="0">
                <a:solidFill>
                  <a:srgbClr val="595959"/>
                </a:solidFill>
              </a:rPr>
              <a:t>, </a:t>
            </a:r>
            <a:r>
              <a:rPr lang="en-US" dirty="0" err="1" smtClean="0">
                <a:solidFill>
                  <a:srgbClr val="595959"/>
                </a:solidFill>
              </a:rPr>
              <a:t>Elaboración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Mapas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Temáticos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Agrimensura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Topografía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endParaRPr lang="en-US" dirty="0" smtClean="0">
              <a:solidFill>
                <a:srgbClr val="595959"/>
              </a:solidFill>
            </a:endParaRPr>
          </a:p>
          <a:p>
            <a:r>
              <a:rPr lang="en-US" b="1" dirty="0" err="1" smtClean="0">
                <a:solidFill>
                  <a:srgbClr val="595959"/>
                </a:solidFill>
              </a:rPr>
              <a:t>Manejo</a:t>
            </a:r>
            <a:r>
              <a:rPr lang="en-US" b="1" dirty="0" smtClean="0">
                <a:solidFill>
                  <a:srgbClr val="595959"/>
                </a:solidFill>
              </a:rPr>
              <a:t> de </a:t>
            </a:r>
            <a:r>
              <a:rPr lang="en-US" b="1" dirty="0" err="1" smtClean="0">
                <a:solidFill>
                  <a:srgbClr val="595959"/>
                </a:solidFill>
              </a:rPr>
              <a:t>Proyectos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Proyección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ejecucción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proyectos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agropecuarios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Administración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propiedades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rurales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Planes de </a:t>
            </a:r>
            <a:r>
              <a:rPr lang="en-US" dirty="0" err="1" smtClean="0">
                <a:solidFill>
                  <a:srgbClr val="595959"/>
                </a:solidFill>
              </a:rPr>
              <a:t>Recuperación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suelo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Implementación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Sistemas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Información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Geográfica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Agricultura</a:t>
            </a:r>
            <a:r>
              <a:rPr lang="en-US" dirty="0" smtClean="0">
                <a:solidFill>
                  <a:srgbClr val="595959"/>
                </a:solidFill>
              </a:rPr>
              <a:t> de Precision</a:t>
            </a:r>
          </a:p>
          <a:p>
            <a:endParaRPr lang="en-US" dirty="0" smtClean="0">
              <a:solidFill>
                <a:srgbClr val="595959"/>
              </a:solidFill>
            </a:endParaRPr>
          </a:p>
          <a:p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621" y="1682130"/>
            <a:ext cx="2878579" cy="35699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43600" y="51816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Ing</a:t>
            </a:r>
            <a:r>
              <a:rPr lang="en-US" sz="1600" dirty="0" smtClean="0">
                <a:solidFill>
                  <a:srgbClr val="595959"/>
                </a:solidFill>
              </a:rPr>
              <a:t>. </a:t>
            </a:r>
            <a:r>
              <a:rPr lang="en-US" sz="1600" dirty="0" err="1" smtClean="0">
                <a:solidFill>
                  <a:srgbClr val="595959"/>
                </a:solidFill>
              </a:rPr>
              <a:t>agr</a:t>
            </a:r>
            <a:r>
              <a:rPr lang="en-US" sz="1600" dirty="0" smtClean="0">
                <a:solidFill>
                  <a:srgbClr val="595959"/>
                </a:solidFill>
              </a:rPr>
              <a:t>. Rodolfo von </a:t>
            </a:r>
            <a:r>
              <a:rPr lang="en-US" sz="1600" dirty="0" err="1" smtClean="0">
                <a:solidFill>
                  <a:srgbClr val="595959"/>
                </a:solidFill>
              </a:rPr>
              <a:t>Glasenapp</a:t>
            </a:r>
            <a:endParaRPr lang="en-US" sz="16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73200"/>
            <a:ext cx="8331200" cy="416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Referencias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4139624"/>
            <a:ext cx="187070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2014 Plan de </a:t>
            </a:r>
            <a:r>
              <a:rPr lang="en-US" sz="1600" dirty="0" err="1" smtClean="0">
                <a:solidFill>
                  <a:srgbClr val="595959"/>
                </a:solidFill>
              </a:rPr>
              <a:t>Uso</a:t>
            </a:r>
            <a:r>
              <a:rPr lang="en-US" sz="1600" dirty="0" smtClean="0">
                <a:solidFill>
                  <a:srgbClr val="595959"/>
                </a:solidFill>
              </a:rPr>
              <a:t> de la </a:t>
            </a:r>
            <a:r>
              <a:rPr lang="en-US" sz="1600" dirty="0" err="1" smtClean="0">
                <a:solidFill>
                  <a:srgbClr val="595959"/>
                </a:solidFill>
              </a:rPr>
              <a:t>tierra</a:t>
            </a:r>
            <a:r>
              <a:rPr lang="en-US" sz="1600" dirty="0" smtClean="0">
                <a:solidFill>
                  <a:srgbClr val="595959"/>
                </a:solidFill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</a:rPr>
              <a:t>Zusa</a:t>
            </a:r>
            <a:r>
              <a:rPr lang="en-US" sz="1600" dirty="0" smtClean="0">
                <a:solidFill>
                  <a:srgbClr val="595959"/>
                </a:solidFill>
              </a:rPr>
              <a:t> S.A.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0309" y="3429000"/>
            <a:ext cx="3844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2009 </a:t>
            </a:r>
            <a:r>
              <a:rPr lang="en-US" sz="1600" dirty="0" err="1" smtClean="0">
                <a:solidFill>
                  <a:srgbClr val="595959"/>
                </a:solidFill>
              </a:rPr>
              <a:t>Mejoramiento</a:t>
            </a:r>
            <a:r>
              <a:rPr lang="en-US" sz="1600" dirty="0" smtClean="0">
                <a:solidFill>
                  <a:srgbClr val="595959"/>
                </a:solidFill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</a:rPr>
              <a:t>genetico</a:t>
            </a:r>
            <a:r>
              <a:rPr lang="en-US" sz="1600" dirty="0" smtClean="0">
                <a:solidFill>
                  <a:srgbClr val="595959"/>
                </a:solidFill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</a:rPr>
              <a:t>Riacho</a:t>
            </a:r>
            <a:r>
              <a:rPr lang="en-US" sz="1600" dirty="0" smtClean="0">
                <a:solidFill>
                  <a:srgbClr val="595959"/>
                </a:solidFill>
              </a:rPr>
              <a:t>-I S.A.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0309" y="5678269"/>
            <a:ext cx="3463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2013 </a:t>
            </a:r>
            <a:r>
              <a:rPr lang="en-US" sz="1600" dirty="0" err="1" smtClean="0">
                <a:solidFill>
                  <a:srgbClr val="595959"/>
                </a:solidFill>
              </a:rPr>
              <a:t>Producción</a:t>
            </a:r>
            <a:r>
              <a:rPr lang="en-US" sz="1600" dirty="0" smtClean="0">
                <a:solidFill>
                  <a:srgbClr val="595959"/>
                </a:solidFill>
              </a:rPr>
              <a:t> de </a:t>
            </a:r>
            <a:r>
              <a:rPr lang="en-US" sz="1600" dirty="0" err="1" smtClean="0">
                <a:solidFill>
                  <a:srgbClr val="595959"/>
                </a:solidFill>
              </a:rPr>
              <a:t>arroz</a:t>
            </a:r>
            <a:r>
              <a:rPr lang="en-US" sz="1600" dirty="0" smtClean="0">
                <a:solidFill>
                  <a:srgbClr val="595959"/>
                </a:solidFill>
              </a:rPr>
              <a:t>. El </a:t>
            </a:r>
            <a:r>
              <a:rPr lang="en-US" sz="1600" dirty="0" err="1" smtClean="0">
                <a:solidFill>
                  <a:srgbClr val="595959"/>
                </a:solidFill>
              </a:rPr>
              <a:t>Fogón</a:t>
            </a:r>
            <a:r>
              <a:rPr lang="en-US" sz="1600" dirty="0" smtClean="0">
                <a:solidFill>
                  <a:srgbClr val="595959"/>
                </a:solidFill>
              </a:rPr>
              <a:t> S.A.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600" y="5029200"/>
            <a:ext cx="2438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2013 Plan de </a:t>
            </a:r>
            <a:r>
              <a:rPr lang="en-US" sz="1600" dirty="0" err="1" smtClean="0">
                <a:solidFill>
                  <a:srgbClr val="595959"/>
                </a:solidFill>
              </a:rPr>
              <a:t>Uso</a:t>
            </a:r>
            <a:r>
              <a:rPr lang="en-US" sz="1600" dirty="0" smtClean="0">
                <a:solidFill>
                  <a:srgbClr val="595959"/>
                </a:solidFill>
              </a:rPr>
              <a:t> de la </a:t>
            </a:r>
            <a:r>
              <a:rPr lang="en-US" sz="1600" dirty="0" err="1" smtClean="0">
                <a:solidFill>
                  <a:srgbClr val="595959"/>
                </a:solidFill>
              </a:rPr>
              <a:t>tierra</a:t>
            </a:r>
            <a:r>
              <a:rPr lang="en-US" sz="1600" dirty="0" smtClean="0">
                <a:solidFill>
                  <a:srgbClr val="595959"/>
                </a:solidFill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</a:rPr>
              <a:t>Che</a:t>
            </a:r>
            <a:r>
              <a:rPr lang="en-US" sz="1600" dirty="0" smtClean="0">
                <a:solidFill>
                  <a:srgbClr val="595959"/>
                </a:solidFill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</a:rPr>
              <a:t>Poty</a:t>
            </a:r>
            <a:r>
              <a:rPr lang="en-US" sz="1600" dirty="0" smtClean="0">
                <a:solidFill>
                  <a:srgbClr val="595959"/>
                </a:solidFill>
              </a:rPr>
              <a:t> S.A.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" y="5943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6B00"/>
                </a:solidFill>
              </a:rPr>
              <a:t>Mas</a:t>
            </a:r>
            <a:r>
              <a:rPr lang="en-US" b="1" dirty="0" smtClean="0">
                <a:solidFill>
                  <a:srgbClr val="006B00"/>
                </a:solidFill>
              </a:rPr>
              <a:t> </a:t>
            </a:r>
            <a:r>
              <a:rPr lang="en-US" b="1" dirty="0" err="1" smtClean="0">
                <a:solidFill>
                  <a:srgbClr val="006B00"/>
                </a:solidFill>
              </a:rPr>
              <a:t>Referencias</a:t>
            </a:r>
            <a:r>
              <a:rPr lang="en-US" b="1" dirty="0" smtClean="0">
                <a:solidFill>
                  <a:srgbClr val="006B00"/>
                </a:solidFill>
              </a:rPr>
              <a:t>: </a:t>
            </a:r>
            <a:r>
              <a:rPr lang="en-US" b="1" dirty="0" err="1" smtClean="0">
                <a:solidFill>
                  <a:srgbClr val="006B00"/>
                </a:solidFill>
              </a:rPr>
              <a:t>www.greensolutionssa.com/es/referencias</a:t>
            </a:r>
            <a:endParaRPr lang="en-US" b="1" dirty="0">
              <a:solidFill>
                <a:srgbClr val="006B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Energías</a:t>
            </a:r>
            <a:r>
              <a:rPr lang="en-US" sz="3200" dirty="0" smtClean="0">
                <a:solidFill>
                  <a:srgbClr val="0E804E"/>
                </a:solidFill>
              </a:rPr>
              <a:t> </a:t>
            </a:r>
            <a:r>
              <a:rPr lang="en-US" sz="3200" dirty="0" err="1" smtClean="0">
                <a:solidFill>
                  <a:srgbClr val="0E804E"/>
                </a:solidFill>
              </a:rPr>
              <a:t>Renovables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266884"/>
            <a:ext cx="4572000" cy="470898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>
              <a:solidFill>
                <a:srgbClr val="595959"/>
              </a:solidFill>
            </a:endParaRPr>
          </a:p>
          <a:p>
            <a:endParaRPr lang="en-US" dirty="0" smtClean="0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90% de </a:t>
            </a:r>
            <a:r>
              <a:rPr lang="en-US" dirty="0" err="1" smtClean="0">
                <a:solidFill>
                  <a:srgbClr val="595959"/>
                </a:solidFill>
              </a:rPr>
              <a:t>electricidad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nacional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proveniente</a:t>
            </a:r>
            <a:r>
              <a:rPr lang="en-US" dirty="0" smtClean="0">
                <a:solidFill>
                  <a:srgbClr val="595959"/>
                </a:solidFill>
              </a:rPr>
              <a:t> de la </a:t>
            </a:r>
            <a:r>
              <a:rPr lang="en-US" dirty="0" err="1" smtClean="0">
                <a:solidFill>
                  <a:srgbClr val="595959"/>
                </a:solidFill>
              </a:rPr>
              <a:t>energía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hidráulica</a:t>
            </a:r>
            <a:endParaRPr lang="en-US" dirty="0" smtClean="0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Paraguay </a:t>
            </a:r>
            <a:r>
              <a:rPr lang="en-US" dirty="0" err="1" smtClean="0">
                <a:solidFill>
                  <a:srgbClr val="595959"/>
                </a:solidFill>
              </a:rPr>
              <a:t>usa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pequeña</a:t>
            </a:r>
            <a:r>
              <a:rPr lang="en-US" dirty="0" smtClean="0">
                <a:solidFill>
                  <a:srgbClr val="595959"/>
                </a:solidFill>
              </a:rPr>
              <a:t> parte de </a:t>
            </a:r>
            <a:r>
              <a:rPr lang="en-US" dirty="0" err="1" smtClean="0">
                <a:solidFill>
                  <a:srgbClr val="595959"/>
                </a:solidFill>
              </a:rPr>
              <a:t>su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potencial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energético</a:t>
            </a:r>
            <a:endParaRPr lang="en-US" dirty="0" smtClean="0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Creciente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demanda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por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energía</a:t>
            </a:r>
            <a:r>
              <a:rPr lang="en-US" dirty="0" smtClean="0">
                <a:solidFill>
                  <a:srgbClr val="595959"/>
                </a:solidFill>
              </a:rPr>
              <a:t> del Paraguay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de los </a:t>
            </a:r>
            <a:r>
              <a:rPr lang="en-US" dirty="0" err="1" smtClean="0">
                <a:solidFill>
                  <a:srgbClr val="595959"/>
                </a:solidFill>
              </a:rPr>
              <a:t>paises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vecinos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que</a:t>
            </a:r>
            <a:r>
              <a:rPr lang="en-US" dirty="0" smtClean="0">
                <a:solidFill>
                  <a:srgbClr val="595959"/>
                </a:solidFill>
              </a:rPr>
              <a:t> no </a:t>
            </a:r>
            <a:r>
              <a:rPr lang="en-US" dirty="0" err="1" smtClean="0">
                <a:solidFill>
                  <a:srgbClr val="595959"/>
                </a:solidFill>
              </a:rPr>
              <a:t>puedes</a:t>
            </a:r>
            <a:r>
              <a:rPr lang="en-US" dirty="0" smtClean="0">
                <a:solidFill>
                  <a:srgbClr val="595959"/>
                </a:solidFill>
              </a:rPr>
              <a:t> ser </a:t>
            </a:r>
            <a:r>
              <a:rPr lang="en-US" dirty="0" err="1" smtClean="0">
                <a:solidFill>
                  <a:srgbClr val="595959"/>
                </a:solidFill>
              </a:rPr>
              <a:t>satifecho</a:t>
            </a:r>
            <a:endParaRPr lang="en-US" dirty="0" smtClean="0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Nueva </a:t>
            </a:r>
            <a:r>
              <a:rPr lang="en-US" dirty="0" err="1" smtClean="0">
                <a:solidFill>
                  <a:srgbClr val="595959"/>
                </a:solidFill>
              </a:rPr>
              <a:t>legislación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nueva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cooperación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pública-privada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</a:p>
          <a:p>
            <a:endParaRPr lang="en-US" dirty="0" smtClean="0">
              <a:solidFill>
                <a:srgbClr val="595959"/>
              </a:solidFill>
            </a:endParaRPr>
          </a:p>
          <a:p>
            <a:endParaRPr lang="en-US" dirty="0" smtClean="0">
              <a:solidFill>
                <a:srgbClr val="595959"/>
              </a:solidFill>
            </a:endParaRPr>
          </a:p>
          <a:p>
            <a:endParaRPr lang="en-US" dirty="0" smtClean="0">
              <a:solidFill>
                <a:srgbClr val="595959"/>
              </a:solidFill>
            </a:endParaRPr>
          </a:p>
          <a:p>
            <a:pPr algn="ctr"/>
            <a:r>
              <a:rPr lang="en-US" sz="2400" dirty="0" err="1" smtClean="0">
                <a:solidFill>
                  <a:srgbClr val="006B00"/>
                </a:solidFill>
              </a:rPr>
              <a:t>Oportunidades</a:t>
            </a:r>
            <a:r>
              <a:rPr lang="en-US" sz="2400" dirty="0" smtClean="0">
                <a:solidFill>
                  <a:srgbClr val="006B00"/>
                </a:solidFill>
              </a:rPr>
              <a:t> de </a:t>
            </a:r>
            <a:r>
              <a:rPr lang="en-US" sz="2400" dirty="0" err="1" smtClean="0">
                <a:solidFill>
                  <a:srgbClr val="006B00"/>
                </a:solidFill>
              </a:rPr>
              <a:t>inversiones</a:t>
            </a:r>
            <a:r>
              <a:rPr lang="en-US" sz="2400" dirty="0" smtClean="0">
                <a:solidFill>
                  <a:srgbClr val="006B00"/>
                </a:solidFill>
              </a:rPr>
              <a:t> en </a:t>
            </a:r>
            <a:r>
              <a:rPr lang="en-US" sz="2400" dirty="0" err="1" smtClean="0">
                <a:solidFill>
                  <a:srgbClr val="006B00"/>
                </a:solidFill>
              </a:rPr>
              <a:t>proyectos</a:t>
            </a:r>
            <a:r>
              <a:rPr lang="en-US" sz="2400" dirty="0" smtClean="0">
                <a:solidFill>
                  <a:srgbClr val="006B00"/>
                </a:solidFill>
              </a:rPr>
              <a:t> on- </a:t>
            </a:r>
            <a:r>
              <a:rPr lang="en-US" sz="2400" dirty="0" err="1" smtClean="0">
                <a:solidFill>
                  <a:srgbClr val="006B00"/>
                </a:solidFill>
              </a:rPr>
              <a:t>y</a:t>
            </a:r>
            <a:r>
              <a:rPr lang="en-US" sz="2400" dirty="0" smtClean="0">
                <a:solidFill>
                  <a:srgbClr val="006B00"/>
                </a:solidFill>
              </a:rPr>
              <a:t> off-grid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982775"/>
            <a:ext cx="3515833" cy="3654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Energías</a:t>
            </a:r>
            <a:r>
              <a:rPr lang="en-US" sz="3200" dirty="0" smtClean="0">
                <a:solidFill>
                  <a:srgbClr val="0E804E"/>
                </a:solidFill>
              </a:rPr>
              <a:t> </a:t>
            </a:r>
            <a:r>
              <a:rPr lang="en-US" sz="3200" dirty="0" err="1" smtClean="0">
                <a:solidFill>
                  <a:srgbClr val="0E804E"/>
                </a:solidFill>
              </a:rPr>
              <a:t>Renovables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2296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b="1" dirty="0" smtClean="0">
                <a:solidFill>
                  <a:srgbClr val="006B00"/>
                </a:solidFill>
              </a:rPr>
              <a:t>NUESTROS SERIVCIOS PROFESIONALES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b="1" dirty="0" err="1" smtClean="0">
                <a:solidFill>
                  <a:srgbClr val="595959"/>
                </a:solidFill>
              </a:rPr>
              <a:t>Consultoría</a:t>
            </a:r>
            <a:r>
              <a:rPr lang="en-US" b="1" dirty="0" smtClean="0">
                <a:solidFill>
                  <a:srgbClr val="595959"/>
                </a:solidFill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</a:rPr>
              <a:t>y</a:t>
            </a:r>
            <a:r>
              <a:rPr lang="en-US" b="1" dirty="0" smtClean="0">
                <a:solidFill>
                  <a:srgbClr val="595959"/>
                </a:solidFill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</a:rPr>
              <a:t>Asesoría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Estudios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factibilidad</a:t>
            </a:r>
            <a:r>
              <a:rPr lang="en-US" dirty="0" smtClean="0">
                <a:solidFill>
                  <a:srgbClr val="595959"/>
                </a:solidFill>
              </a:rPr>
              <a:t> (Due diligence)</a:t>
            </a: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Estudios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impacto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ambiental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b="1" dirty="0" err="1" smtClean="0">
                <a:solidFill>
                  <a:srgbClr val="595959"/>
                </a:solidFill>
              </a:rPr>
              <a:t>Desarollo</a:t>
            </a:r>
            <a:r>
              <a:rPr lang="en-US" b="1" dirty="0" smtClean="0">
                <a:solidFill>
                  <a:srgbClr val="595959"/>
                </a:solidFill>
              </a:rPr>
              <a:t> de </a:t>
            </a:r>
            <a:r>
              <a:rPr lang="en-US" b="1" dirty="0" err="1" smtClean="0">
                <a:solidFill>
                  <a:srgbClr val="595959"/>
                </a:solidFill>
              </a:rPr>
              <a:t>Proyectos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Diseño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implementación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sistemas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fotovoltaicos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Elaboración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proyectos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hidroeléctricos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de biogas</a:t>
            </a: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Diseños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sistemas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hibridos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Proyectos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iluminación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bajo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consumo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b="1" dirty="0" err="1" smtClean="0">
                <a:solidFill>
                  <a:srgbClr val="595959"/>
                </a:solidFill>
              </a:rPr>
              <a:t>Manejo</a:t>
            </a:r>
            <a:r>
              <a:rPr lang="en-US" b="1" dirty="0" smtClean="0">
                <a:solidFill>
                  <a:srgbClr val="595959"/>
                </a:solidFill>
              </a:rPr>
              <a:t> de </a:t>
            </a:r>
            <a:r>
              <a:rPr lang="en-US" b="1" dirty="0" err="1" smtClean="0">
                <a:solidFill>
                  <a:srgbClr val="595959"/>
                </a:solidFill>
              </a:rPr>
              <a:t>Proyectos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Importación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commercialisación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componentes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Instalación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sistemas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fotovoltaicos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hibribos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Manejo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inversiones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proyectos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basado</a:t>
            </a:r>
            <a:r>
              <a:rPr lang="en-US" dirty="0" smtClean="0">
                <a:solidFill>
                  <a:srgbClr val="595959"/>
                </a:solidFill>
              </a:rPr>
              <a:t> en </a:t>
            </a:r>
            <a:r>
              <a:rPr lang="en-US" dirty="0" err="1" smtClean="0">
                <a:solidFill>
                  <a:srgbClr val="595959"/>
                </a:solidFill>
              </a:rPr>
              <a:t>PPAs</a:t>
            </a:r>
            <a:r>
              <a:rPr lang="en-US" dirty="0" smtClean="0">
                <a:solidFill>
                  <a:srgbClr val="595959"/>
                </a:solidFill>
              </a:rPr>
              <a:t> (power purchase agreements)</a:t>
            </a:r>
          </a:p>
          <a:p>
            <a:pPr lvl="0">
              <a:buFont typeface="Arial"/>
              <a:buChar char="•"/>
            </a:pPr>
            <a:r>
              <a:rPr lang="en-US" dirty="0" err="1" smtClean="0">
                <a:solidFill>
                  <a:srgbClr val="595959"/>
                </a:solidFill>
              </a:rPr>
              <a:t>Manejo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bonos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ambientales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emission trading.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754946"/>
            <a:ext cx="3048000" cy="35266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43600" y="518160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Rosemarie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7010400" cy="427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Referencias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38200" y="3048000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2012 </a:t>
            </a:r>
            <a:r>
              <a:rPr lang="en-US" sz="1600" dirty="0" err="1" smtClean="0">
                <a:solidFill>
                  <a:srgbClr val="595959"/>
                </a:solidFill>
              </a:rPr>
              <a:t>Sistema</a:t>
            </a:r>
            <a:r>
              <a:rPr lang="en-US" sz="1600" dirty="0" smtClean="0">
                <a:solidFill>
                  <a:srgbClr val="595959"/>
                </a:solidFill>
              </a:rPr>
              <a:t> FV </a:t>
            </a:r>
            <a:r>
              <a:rPr lang="en-US" sz="1600" dirty="0" err="1" smtClean="0">
                <a:solidFill>
                  <a:srgbClr val="595959"/>
                </a:solidFill>
              </a:rPr>
              <a:t>residencial</a:t>
            </a:r>
            <a:r>
              <a:rPr lang="en-US" sz="1600" dirty="0" smtClean="0">
                <a:solidFill>
                  <a:srgbClr val="595959"/>
                </a:solidFill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</a:rPr>
              <a:t>Riacho</a:t>
            </a:r>
            <a:r>
              <a:rPr lang="en-US" sz="1600" dirty="0" smtClean="0">
                <a:solidFill>
                  <a:srgbClr val="595959"/>
                </a:solidFill>
              </a:rPr>
              <a:t>-I S.A.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11140" y="30480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2007 </a:t>
            </a:r>
            <a:r>
              <a:rPr lang="en-US" sz="1600" dirty="0" err="1" smtClean="0">
                <a:solidFill>
                  <a:srgbClr val="595959"/>
                </a:solidFill>
              </a:rPr>
              <a:t>Planta</a:t>
            </a:r>
            <a:r>
              <a:rPr lang="en-US" sz="1600" dirty="0" smtClean="0">
                <a:solidFill>
                  <a:srgbClr val="595959"/>
                </a:solidFill>
              </a:rPr>
              <a:t> de </a:t>
            </a:r>
            <a:r>
              <a:rPr lang="en-US" sz="1600" dirty="0" err="1" smtClean="0">
                <a:solidFill>
                  <a:srgbClr val="595959"/>
                </a:solidFill>
              </a:rPr>
              <a:t>reciclaje</a:t>
            </a:r>
            <a:r>
              <a:rPr lang="en-US" sz="1600" dirty="0" smtClean="0">
                <a:solidFill>
                  <a:srgbClr val="595959"/>
                </a:solidFill>
              </a:rPr>
              <a:t> 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200" y="5493798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2013 </a:t>
            </a:r>
            <a:r>
              <a:rPr lang="en-US" sz="1600" dirty="0" err="1" smtClean="0">
                <a:solidFill>
                  <a:srgbClr val="595959"/>
                </a:solidFill>
              </a:rPr>
              <a:t>Sistema</a:t>
            </a:r>
            <a:r>
              <a:rPr lang="en-US" sz="1600" dirty="0" smtClean="0">
                <a:solidFill>
                  <a:srgbClr val="595959"/>
                </a:solidFill>
              </a:rPr>
              <a:t> solar de </a:t>
            </a:r>
            <a:r>
              <a:rPr lang="en-US" sz="1600" dirty="0" err="1" smtClean="0">
                <a:solidFill>
                  <a:srgbClr val="595959"/>
                </a:solidFill>
              </a:rPr>
              <a:t>desalinsación</a:t>
            </a:r>
            <a:r>
              <a:rPr lang="en-US" sz="1600" dirty="0" smtClean="0">
                <a:solidFill>
                  <a:srgbClr val="595959"/>
                </a:solidFill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</a:rPr>
              <a:t>Fontenova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5400" y="5493798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2013 </a:t>
            </a:r>
            <a:r>
              <a:rPr lang="en-US" sz="1600" dirty="0" err="1" smtClean="0">
                <a:solidFill>
                  <a:srgbClr val="595959"/>
                </a:solidFill>
              </a:rPr>
              <a:t>Sistema</a:t>
            </a:r>
            <a:r>
              <a:rPr lang="en-US" sz="1600" dirty="0" smtClean="0">
                <a:solidFill>
                  <a:srgbClr val="595959"/>
                </a:solidFill>
              </a:rPr>
              <a:t> solar de </a:t>
            </a:r>
            <a:r>
              <a:rPr lang="en-US" sz="1600" dirty="0" err="1" smtClean="0">
                <a:solidFill>
                  <a:srgbClr val="595959"/>
                </a:solidFill>
              </a:rPr>
              <a:t>bombeo</a:t>
            </a:r>
            <a:r>
              <a:rPr lang="en-US" sz="1600" dirty="0" smtClean="0">
                <a:solidFill>
                  <a:srgbClr val="595959"/>
                </a:solidFill>
              </a:rPr>
              <a:t>, Dalton </a:t>
            </a:r>
            <a:r>
              <a:rPr lang="en-US" sz="1600" dirty="0" err="1" smtClean="0">
                <a:solidFill>
                  <a:srgbClr val="595959"/>
                </a:solidFill>
              </a:rPr>
              <a:t>Tutida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800" y="5943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6B00"/>
                </a:solidFill>
              </a:rPr>
              <a:t>Mas</a:t>
            </a:r>
            <a:r>
              <a:rPr lang="en-US" b="1" dirty="0" smtClean="0">
                <a:solidFill>
                  <a:srgbClr val="006B00"/>
                </a:solidFill>
              </a:rPr>
              <a:t> </a:t>
            </a:r>
            <a:r>
              <a:rPr lang="en-US" b="1" dirty="0" err="1" smtClean="0">
                <a:solidFill>
                  <a:srgbClr val="006B00"/>
                </a:solidFill>
              </a:rPr>
              <a:t>Referencias</a:t>
            </a:r>
            <a:r>
              <a:rPr lang="en-US" b="1" dirty="0" smtClean="0">
                <a:solidFill>
                  <a:srgbClr val="006B00"/>
                </a:solidFill>
              </a:rPr>
              <a:t>: </a:t>
            </a:r>
            <a:r>
              <a:rPr lang="en-US" b="1" dirty="0" err="1" smtClean="0">
                <a:solidFill>
                  <a:srgbClr val="006B00"/>
                </a:solidFill>
              </a:rPr>
              <a:t>www.greensolutionssa.com/es/referencias</a:t>
            </a:r>
            <a:endParaRPr lang="en-US" b="1" dirty="0">
              <a:solidFill>
                <a:srgbClr val="006B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Contacto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" y="16764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6B00"/>
                </a:solidFill>
              </a:rPr>
              <a:t>Contáctenos</a:t>
            </a:r>
            <a:r>
              <a:rPr lang="en-US" sz="2400" b="1" dirty="0" smtClean="0">
                <a:solidFill>
                  <a:srgbClr val="006B00"/>
                </a:solidFill>
              </a:rPr>
              <a:t>, </a:t>
            </a:r>
            <a:r>
              <a:rPr lang="en-US" sz="2400" b="1" dirty="0" err="1" smtClean="0">
                <a:solidFill>
                  <a:srgbClr val="006B00"/>
                </a:solidFill>
              </a:rPr>
              <a:t>que</a:t>
            </a:r>
            <a:r>
              <a:rPr lang="en-US" sz="2400" b="1" dirty="0" smtClean="0">
                <a:solidFill>
                  <a:srgbClr val="006B00"/>
                </a:solidFill>
              </a:rPr>
              <a:t> </a:t>
            </a:r>
            <a:r>
              <a:rPr lang="en-US" sz="2400" b="1" dirty="0" err="1" smtClean="0">
                <a:solidFill>
                  <a:srgbClr val="006B00"/>
                </a:solidFill>
              </a:rPr>
              <a:t>sus</a:t>
            </a:r>
            <a:r>
              <a:rPr lang="en-US" sz="2400" b="1" dirty="0" smtClean="0">
                <a:solidFill>
                  <a:srgbClr val="006B00"/>
                </a:solidFill>
              </a:rPr>
              <a:t> </a:t>
            </a:r>
            <a:r>
              <a:rPr lang="en-US" sz="2400" b="1" dirty="0" err="1" smtClean="0">
                <a:solidFill>
                  <a:srgbClr val="006B00"/>
                </a:solidFill>
              </a:rPr>
              <a:t>éxitos</a:t>
            </a:r>
            <a:r>
              <a:rPr lang="en-US" sz="2400" b="1" dirty="0" smtClean="0">
                <a:solidFill>
                  <a:srgbClr val="006B00"/>
                </a:solidFill>
              </a:rPr>
              <a:t> son </a:t>
            </a:r>
            <a:r>
              <a:rPr lang="en-US" sz="2400" b="1" dirty="0" err="1" smtClean="0">
                <a:solidFill>
                  <a:srgbClr val="006B00"/>
                </a:solidFill>
              </a:rPr>
              <a:t>nuestros</a:t>
            </a:r>
            <a:r>
              <a:rPr lang="en-US" sz="2400" b="1" dirty="0" smtClean="0">
                <a:solidFill>
                  <a:srgbClr val="006B00"/>
                </a:solidFill>
              </a:rPr>
              <a:t>!</a:t>
            </a:r>
            <a:endParaRPr lang="en-US" sz="2400" dirty="0" smtClean="0">
              <a:solidFill>
                <a:srgbClr val="006B00"/>
              </a:solidFill>
            </a:endParaRPr>
          </a:p>
          <a:p>
            <a:r>
              <a:rPr lang="en-US" sz="2400" b="1" dirty="0" smtClean="0">
                <a:solidFill>
                  <a:srgbClr val="595959"/>
                </a:solidFill>
              </a:rPr>
              <a:t> </a:t>
            </a:r>
            <a:endParaRPr lang="en-US" sz="2400" dirty="0" smtClean="0">
              <a:solidFill>
                <a:srgbClr val="595959"/>
              </a:solidFill>
            </a:endParaRPr>
          </a:p>
          <a:p>
            <a:r>
              <a:rPr lang="en-US" sz="2400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sz="2400" dirty="0" smtClean="0">
                <a:solidFill>
                  <a:srgbClr val="595959"/>
                </a:solidFill>
              </a:rPr>
              <a:t>Green Solutions S.A.</a:t>
            </a:r>
          </a:p>
          <a:p>
            <a:r>
              <a:rPr lang="en-US" sz="2400" dirty="0" smtClean="0">
                <a:solidFill>
                  <a:srgbClr val="595959"/>
                </a:solidFill>
              </a:rPr>
              <a:t>Campos </a:t>
            </a:r>
            <a:r>
              <a:rPr lang="en-US" sz="2400" dirty="0" err="1" smtClean="0">
                <a:solidFill>
                  <a:srgbClr val="595959"/>
                </a:solidFill>
              </a:rPr>
              <a:t>Cervera</a:t>
            </a:r>
            <a:r>
              <a:rPr lang="en-US" sz="2400" dirty="0" smtClean="0">
                <a:solidFill>
                  <a:srgbClr val="595959"/>
                </a:solidFill>
              </a:rPr>
              <a:t> 6421</a:t>
            </a:r>
          </a:p>
          <a:p>
            <a:r>
              <a:rPr lang="en-US" sz="2400" dirty="0" smtClean="0">
                <a:solidFill>
                  <a:srgbClr val="595959"/>
                </a:solidFill>
              </a:rPr>
              <a:t>Asunción</a:t>
            </a:r>
          </a:p>
          <a:p>
            <a:r>
              <a:rPr lang="en-US" sz="2400" dirty="0" smtClean="0">
                <a:solidFill>
                  <a:srgbClr val="595959"/>
                </a:solidFill>
              </a:rPr>
              <a:t>Paraguay</a:t>
            </a:r>
          </a:p>
          <a:p>
            <a:r>
              <a:rPr lang="en-US" sz="2400" dirty="0" smtClean="0">
                <a:solidFill>
                  <a:srgbClr val="595959"/>
                </a:solidFill>
              </a:rPr>
              <a:t>+595 21 603513</a:t>
            </a:r>
          </a:p>
          <a:p>
            <a:r>
              <a:rPr lang="en-US" sz="2400" dirty="0" smtClean="0">
                <a:solidFill>
                  <a:srgbClr val="0000FF"/>
                </a:solidFill>
                <a:hlinkClick r:id="rId3"/>
              </a:rPr>
              <a:t>info@greensolutionssa.com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err="1" smtClean="0">
                <a:solidFill>
                  <a:srgbClr val="0000FF"/>
                </a:solidFill>
              </a:rPr>
              <a:t>www.greensolutionssa.com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3" name="Picture 12" descr="1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349500"/>
            <a:ext cx="3835400" cy="374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Nuestro</a:t>
            </a:r>
            <a:r>
              <a:rPr lang="en-US" sz="3200" dirty="0" smtClean="0">
                <a:solidFill>
                  <a:srgbClr val="0E804E"/>
                </a:solidFill>
              </a:rPr>
              <a:t> </a:t>
            </a:r>
            <a:r>
              <a:rPr lang="en-US" sz="3200" dirty="0" err="1" smtClean="0">
                <a:solidFill>
                  <a:srgbClr val="0E804E"/>
                </a:solidFill>
              </a:rPr>
              <a:t>objetivo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400" y="2083475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 </a:t>
            </a:r>
            <a:endParaRPr lang="en-US" sz="2400" dirty="0" smtClean="0"/>
          </a:p>
          <a:p>
            <a:r>
              <a:rPr lang="es-E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“Todo, lo que está en contra de la naturaleza, no va a durar mucho</a:t>
            </a:r>
            <a:r>
              <a:rPr lang="es-E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.” - </a:t>
            </a:r>
            <a:r>
              <a:rPr lang="es-E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Charles Darwin</a:t>
            </a:r>
          </a:p>
          <a:p>
            <a:endParaRPr lang="es-ES" i="1" dirty="0" smtClean="0"/>
          </a:p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0"/>
            <a:ext cx="2489200" cy="32686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5800" y="5199965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E804E"/>
                </a:solidFill>
              </a:rPr>
              <a:t>Rentabilidad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y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sostenibilidad</a:t>
            </a:r>
            <a:r>
              <a:rPr lang="en-US" sz="2400" dirty="0" smtClean="0">
                <a:solidFill>
                  <a:srgbClr val="0E804E"/>
                </a:solidFill>
              </a:rPr>
              <a:t> son </a:t>
            </a:r>
            <a:r>
              <a:rPr lang="en-US" sz="2400" dirty="0" err="1" smtClean="0">
                <a:solidFill>
                  <a:srgbClr val="0E804E"/>
                </a:solidFill>
              </a:rPr>
              <a:t>complementarios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y</a:t>
            </a:r>
            <a:r>
              <a:rPr lang="en-US" sz="2400" dirty="0" smtClean="0">
                <a:solidFill>
                  <a:srgbClr val="0E804E"/>
                </a:solidFill>
              </a:rPr>
              <a:t> no </a:t>
            </a:r>
            <a:r>
              <a:rPr lang="en-US" sz="2400" dirty="0" err="1" smtClean="0">
                <a:solidFill>
                  <a:srgbClr val="0E804E"/>
                </a:solidFill>
              </a:rPr>
              <a:t>contradictorios</a:t>
            </a:r>
            <a:endParaRPr lang="en-US" sz="2400" dirty="0" smtClean="0">
              <a:solidFill>
                <a:srgbClr val="0E804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Nuestro</a:t>
            </a:r>
            <a:r>
              <a:rPr lang="en-US" sz="3200" dirty="0" smtClean="0">
                <a:solidFill>
                  <a:srgbClr val="0E804E"/>
                </a:solidFill>
              </a:rPr>
              <a:t> </a:t>
            </a:r>
            <a:r>
              <a:rPr lang="en-US" sz="3200" dirty="0" err="1" smtClean="0">
                <a:solidFill>
                  <a:srgbClr val="0E804E"/>
                </a:solidFill>
              </a:rPr>
              <a:t>objetivo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3222010"/>
            <a:ext cx="8229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400" b="1" dirty="0" smtClean="0">
              <a:solidFill>
                <a:srgbClr val="0E804E"/>
              </a:solidFill>
            </a:endParaRPr>
          </a:p>
          <a:p>
            <a:r>
              <a:rPr lang="en-US" sz="2400" dirty="0" err="1" smtClean="0">
                <a:solidFill>
                  <a:srgbClr val="0E804E"/>
                </a:solidFill>
              </a:rPr>
              <a:t>Inversiones</a:t>
            </a:r>
            <a:r>
              <a:rPr lang="en-US" sz="2400" dirty="0" smtClean="0">
                <a:solidFill>
                  <a:srgbClr val="0E804E"/>
                </a:solidFill>
              </a:rPr>
              <a:t> en </a:t>
            </a:r>
            <a:r>
              <a:rPr lang="en-US" sz="2400" dirty="0" err="1" smtClean="0">
                <a:solidFill>
                  <a:srgbClr val="0E804E"/>
                </a:solidFill>
              </a:rPr>
              <a:t>sustentabilidad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para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retornos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seguros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y</a:t>
            </a:r>
            <a:r>
              <a:rPr lang="en-US" sz="2400" dirty="0" smtClean="0">
                <a:solidFill>
                  <a:srgbClr val="0E804E"/>
                </a:solidFill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</a:rPr>
              <a:t>duraderos</a:t>
            </a:r>
            <a:endParaRPr lang="en-US" sz="2400" dirty="0" smtClean="0">
              <a:solidFill>
                <a:srgbClr val="0E804E"/>
              </a:solidFill>
            </a:endParaRPr>
          </a:p>
          <a:p>
            <a:r>
              <a:rPr lang="en-US" dirty="0" smtClean="0"/>
              <a:t> 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	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Dirigir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capitales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inversiones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sustentables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altamente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rentables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	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Consultoría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multi-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lingüe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la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elaboración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análisis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ejecución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proyectos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	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Asistencia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personal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profesional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inversionistas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nacionales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extranjeros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	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 	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Equipo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multi-disciplinal de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profesionales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altamente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calíficados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4" y="1310370"/>
            <a:ext cx="5506852" cy="20275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Quienes</a:t>
            </a:r>
            <a:r>
              <a:rPr lang="en-US" sz="3200" dirty="0" smtClean="0">
                <a:solidFill>
                  <a:srgbClr val="0E804E"/>
                </a:solidFill>
              </a:rPr>
              <a:t> </a:t>
            </a:r>
            <a:r>
              <a:rPr lang="en-US" sz="3200" dirty="0" err="1" smtClean="0">
                <a:solidFill>
                  <a:srgbClr val="0E804E"/>
                </a:solidFill>
              </a:rPr>
              <a:t>Somos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735752"/>
            <a:ext cx="8229600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E804E"/>
                </a:solidFill>
              </a:rPr>
              <a:t>Historia</a:t>
            </a:r>
            <a:endParaRPr lang="en-US" sz="2400" dirty="0" smtClean="0">
              <a:solidFill>
                <a:srgbClr val="0E804E"/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 	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Fundado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CAFEL S.A. en el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año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2007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	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Empresa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consultora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construcciones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Itaipu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Yacyreta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	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Expansión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trabajo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aprovechamiento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sustentable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recursos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	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naturales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	Nuevo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nombre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Greensolutions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S.A. en 2014</a:t>
            </a:r>
          </a:p>
          <a:p>
            <a:r>
              <a:rPr lang="en-US" dirty="0" smtClean="0"/>
              <a:t> </a:t>
            </a:r>
          </a:p>
          <a:p>
            <a:endParaRPr lang="en-US" dirty="0"/>
          </a:p>
        </p:txBody>
      </p:sp>
      <p:pic>
        <p:nvPicPr>
          <p:cNvPr id="11" name="Picture 10" descr="itaipu_120809_ascomitaipu_0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686" y="2133600"/>
            <a:ext cx="6479428" cy="19138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Quienes</a:t>
            </a:r>
            <a:r>
              <a:rPr lang="en-US" sz="3200" dirty="0" smtClean="0">
                <a:solidFill>
                  <a:srgbClr val="0E804E"/>
                </a:solidFill>
              </a:rPr>
              <a:t> </a:t>
            </a:r>
            <a:r>
              <a:rPr lang="en-US" sz="3200" dirty="0" err="1" smtClean="0">
                <a:solidFill>
                  <a:srgbClr val="0E804E"/>
                </a:solidFill>
              </a:rPr>
              <a:t>Somos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143000"/>
            <a:ext cx="8229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		</a:t>
            </a:r>
            <a:r>
              <a:rPr lang="en-US" sz="2400" dirty="0" smtClean="0">
                <a:solidFill>
                  <a:srgbClr val="595959"/>
                </a:solidFill>
              </a:rPr>
              <a:t>	 </a:t>
            </a:r>
            <a:r>
              <a:rPr lang="en-US" sz="2400" dirty="0" err="1" smtClean="0">
                <a:solidFill>
                  <a:srgbClr val="0E804E"/>
                </a:solidFill>
              </a:rPr>
              <a:t>Presidente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pPr algn="r"/>
            <a:r>
              <a:rPr lang="en-US" sz="2400" dirty="0" err="1" smtClean="0">
                <a:solidFill>
                  <a:srgbClr val="595959"/>
                </a:solidFill>
              </a:rPr>
              <a:t>Grupo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Construcciones</a:t>
            </a:r>
            <a:r>
              <a:rPr lang="en-US" sz="2400" dirty="0" smtClean="0">
                <a:solidFill>
                  <a:srgbClr val="595959"/>
                </a:solidFill>
              </a:rPr>
              <a:t>:</a:t>
            </a:r>
          </a:p>
          <a:p>
            <a:pPr algn="r"/>
            <a:r>
              <a:rPr lang="en-US" sz="2400" dirty="0" err="1" smtClean="0">
                <a:solidFill>
                  <a:srgbClr val="595959"/>
                </a:solidFill>
              </a:rPr>
              <a:t>Arq</a:t>
            </a:r>
            <a:r>
              <a:rPr lang="en-US" sz="2400" dirty="0" smtClean="0">
                <a:solidFill>
                  <a:srgbClr val="595959"/>
                </a:solidFill>
              </a:rPr>
              <a:t>. </a:t>
            </a:r>
            <a:r>
              <a:rPr lang="en-US" sz="2400" dirty="0" err="1" smtClean="0">
                <a:solidFill>
                  <a:srgbClr val="595959"/>
                </a:solidFill>
              </a:rPr>
              <a:t>Alcides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Adorno</a:t>
            </a:r>
            <a:endParaRPr lang="en-US" sz="2400" dirty="0" smtClean="0">
              <a:solidFill>
                <a:srgbClr val="595959"/>
              </a:solidFill>
            </a:endParaRPr>
          </a:p>
          <a:p>
            <a:pPr algn="r"/>
            <a:r>
              <a:rPr lang="en-US" sz="2400" dirty="0" smtClean="0">
                <a:solidFill>
                  <a:srgbClr val="595959"/>
                </a:solidFill>
              </a:rPr>
              <a:t> </a:t>
            </a:r>
          </a:p>
          <a:p>
            <a:pPr algn="r"/>
            <a:r>
              <a:rPr lang="en-US" sz="2400" dirty="0" err="1" smtClean="0">
                <a:solidFill>
                  <a:srgbClr val="595959"/>
                </a:solidFill>
              </a:rPr>
              <a:t>Grupo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Forestal</a:t>
            </a:r>
            <a:r>
              <a:rPr lang="en-US" sz="2400" dirty="0" smtClean="0">
                <a:solidFill>
                  <a:srgbClr val="595959"/>
                </a:solidFill>
              </a:rPr>
              <a:t>:</a:t>
            </a:r>
          </a:p>
          <a:p>
            <a:pPr algn="r"/>
            <a:r>
              <a:rPr lang="en-US" sz="2400" dirty="0" err="1" smtClean="0">
                <a:solidFill>
                  <a:srgbClr val="595959"/>
                </a:solidFill>
              </a:rPr>
              <a:t>Ing</a:t>
            </a:r>
            <a:r>
              <a:rPr lang="en-US" sz="2400" dirty="0" smtClean="0">
                <a:solidFill>
                  <a:srgbClr val="595959"/>
                </a:solidFill>
              </a:rPr>
              <a:t>. Juan Adolfo Romero</a:t>
            </a:r>
          </a:p>
          <a:p>
            <a:pPr algn="r"/>
            <a:r>
              <a:rPr lang="en-US" sz="2400" dirty="0" smtClean="0">
                <a:solidFill>
                  <a:srgbClr val="595959"/>
                </a:solidFill>
              </a:rPr>
              <a:t> </a:t>
            </a:r>
          </a:p>
          <a:p>
            <a:pPr algn="r"/>
            <a:r>
              <a:rPr lang="en-US" sz="2400" dirty="0" err="1" smtClean="0">
                <a:solidFill>
                  <a:srgbClr val="595959"/>
                </a:solidFill>
              </a:rPr>
              <a:t>Grupo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Agropecuario</a:t>
            </a:r>
            <a:r>
              <a:rPr lang="en-US" sz="2400" dirty="0" smtClean="0">
                <a:solidFill>
                  <a:srgbClr val="595959"/>
                </a:solidFill>
              </a:rPr>
              <a:t>:</a:t>
            </a:r>
          </a:p>
          <a:p>
            <a:pPr algn="r"/>
            <a:r>
              <a:rPr lang="en-US" sz="2400" dirty="0" err="1" smtClean="0">
                <a:solidFill>
                  <a:srgbClr val="595959"/>
                </a:solidFill>
              </a:rPr>
              <a:t>Ing</a:t>
            </a:r>
            <a:r>
              <a:rPr lang="en-US" sz="2400" dirty="0" smtClean="0">
                <a:solidFill>
                  <a:srgbClr val="595959"/>
                </a:solidFill>
              </a:rPr>
              <a:t>. Rodolfo von </a:t>
            </a:r>
            <a:r>
              <a:rPr lang="en-US" sz="2400" dirty="0" err="1" smtClean="0">
                <a:solidFill>
                  <a:srgbClr val="595959"/>
                </a:solidFill>
              </a:rPr>
              <a:t>Glasenapp</a:t>
            </a:r>
            <a:endParaRPr lang="en-US" sz="2400" dirty="0" smtClean="0">
              <a:solidFill>
                <a:srgbClr val="595959"/>
              </a:solidFill>
            </a:endParaRPr>
          </a:p>
          <a:p>
            <a:pPr algn="r"/>
            <a:r>
              <a:rPr lang="en-US" sz="2400" dirty="0" smtClean="0">
                <a:solidFill>
                  <a:srgbClr val="595959"/>
                </a:solidFill>
              </a:rPr>
              <a:t> </a:t>
            </a:r>
          </a:p>
          <a:p>
            <a:pPr algn="r"/>
            <a:r>
              <a:rPr lang="en-US" sz="2400" dirty="0" err="1" smtClean="0">
                <a:solidFill>
                  <a:srgbClr val="595959"/>
                </a:solidFill>
              </a:rPr>
              <a:t>Lic</a:t>
            </a:r>
            <a:r>
              <a:rPr lang="en-US" sz="2400" dirty="0" smtClean="0">
                <a:solidFill>
                  <a:srgbClr val="595959"/>
                </a:solidFill>
              </a:rPr>
              <a:t>. Rosemarie </a:t>
            </a:r>
            <a:r>
              <a:rPr lang="en-US" sz="2400" dirty="0" err="1" smtClean="0">
                <a:solidFill>
                  <a:srgbClr val="595959"/>
                </a:solidFill>
              </a:rPr>
              <a:t>Jann</a:t>
            </a:r>
            <a:r>
              <a:rPr lang="en-US" sz="2400" dirty="0" smtClean="0">
                <a:solidFill>
                  <a:srgbClr val="595959"/>
                </a:solidFill>
              </a:rPr>
              <a:t>                                            </a:t>
            </a:r>
            <a:r>
              <a:rPr lang="en-US" sz="2400" dirty="0" err="1" smtClean="0">
                <a:solidFill>
                  <a:srgbClr val="595959"/>
                </a:solidFill>
              </a:rPr>
              <a:t>Grupo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Energía</a:t>
            </a:r>
            <a:r>
              <a:rPr lang="en-US" sz="2400" dirty="0" smtClean="0">
                <a:solidFill>
                  <a:srgbClr val="595959"/>
                </a:solidFill>
              </a:rPr>
              <a:t>:</a:t>
            </a:r>
          </a:p>
          <a:p>
            <a:pPr algn="r"/>
            <a:r>
              <a:rPr lang="en-US" sz="2400" dirty="0" err="1" smtClean="0">
                <a:solidFill>
                  <a:srgbClr val="595959"/>
                </a:solidFill>
              </a:rPr>
              <a:t>Lic</a:t>
            </a:r>
            <a:r>
              <a:rPr lang="en-US" sz="2400" dirty="0" smtClean="0">
                <a:solidFill>
                  <a:srgbClr val="595959"/>
                </a:solidFill>
              </a:rPr>
              <a:t>. Rosemarie </a:t>
            </a:r>
            <a:r>
              <a:rPr lang="en-US" sz="2400" dirty="0" err="1" smtClean="0">
                <a:solidFill>
                  <a:srgbClr val="595959"/>
                </a:solidFill>
              </a:rPr>
              <a:t>Jann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		</a:t>
            </a:r>
          </a:p>
          <a:p>
            <a:endParaRPr lang="en-US" dirty="0" smtClean="0">
              <a:solidFill>
                <a:srgbClr val="595959"/>
              </a:solidFill>
            </a:endParaRPr>
          </a:p>
          <a:p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1" y="1907346"/>
            <a:ext cx="3048000" cy="35266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Construcción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600200"/>
            <a:ext cx="54927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 </a:t>
            </a:r>
            <a:r>
              <a:rPr lang="es-ES" dirty="0" smtClean="0">
                <a:solidFill>
                  <a:srgbClr val="595959"/>
                </a:solidFill>
              </a:rPr>
              <a:t>Fuerte afluencia de inversiones extranjeras </a:t>
            </a:r>
          </a:p>
          <a:p>
            <a:pPr>
              <a:buFont typeface="Arial"/>
              <a:buChar char="•"/>
            </a:pPr>
            <a:r>
              <a:rPr lang="es-ES" dirty="0" smtClean="0">
                <a:solidFill>
                  <a:srgbClr val="595959"/>
                </a:solidFill>
              </a:rPr>
              <a:t> Creciente demanda a propiedades de calidad</a:t>
            </a:r>
          </a:p>
          <a:p>
            <a:pPr>
              <a:buFont typeface="Arial"/>
              <a:buChar char="•"/>
            </a:pPr>
            <a:r>
              <a:rPr lang="es-ES" dirty="0" smtClean="0">
                <a:solidFill>
                  <a:srgbClr val="595959"/>
                </a:solidFill>
              </a:rPr>
              <a:t> Demanda no pueden ser satisfechas en un futuro cercano</a:t>
            </a:r>
          </a:p>
          <a:p>
            <a:pPr>
              <a:buFont typeface="Arial"/>
              <a:buChar char="•"/>
            </a:pPr>
            <a:r>
              <a:rPr lang="es-ES" dirty="0" smtClean="0">
                <a:solidFill>
                  <a:srgbClr val="595959"/>
                </a:solidFill>
              </a:rPr>
              <a:t> Precios inmbobiliarios todavia estan muy bajos en comparación internacional</a:t>
            </a:r>
          </a:p>
          <a:p>
            <a:pPr>
              <a:buFont typeface="Arial"/>
              <a:buChar char="•"/>
            </a:pPr>
            <a:r>
              <a:rPr lang="es-ES" dirty="0" smtClean="0">
                <a:solidFill>
                  <a:srgbClr val="595959"/>
                </a:solidFill>
              </a:rPr>
              <a:t> Actualmente un aumento muy significante de valores inmobiliarios</a:t>
            </a:r>
            <a:endParaRPr lang="en-US" dirty="0" smtClean="0">
              <a:solidFill>
                <a:srgbClr val="595959"/>
              </a:solidFill>
            </a:endParaRPr>
          </a:p>
          <a:p>
            <a:endParaRPr lang="en-US" dirty="0" smtClean="0">
              <a:solidFill>
                <a:srgbClr val="595959"/>
              </a:solidFill>
            </a:endParaRPr>
          </a:p>
          <a:p>
            <a:r>
              <a:rPr lang="es-ES" dirty="0" smtClean="0">
                <a:solidFill>
                  <a:srgbClr val="595959"/>
                </a:solidFill>
              </a:rPr>
              <a:t> </a:t>
            </a:r>
            <a:endParaRPr lang="en-US" dirty="0" smtClean="0">
              <a:solidFill>
                <a:srgbClr val="595959"/>
              </a:solidFill>
            </a:endParaRPr>
          </a:p>
          <a:p>
            <a:pPr algn="ctr"/>
            <a:r>
              <a:rPr lang="es-ES" sz="2400" dirty="0" smtClean="0">
                <a:solidFill>
                  <a:srgbClr val="0E804E"/>
                </a:solidFill>
                <a:latin typeface="+mj-lt"/>
                <a:ea typeface="+mj-ea"/>
                <a:cs typeface="+mj-cs"/>
              </a:rPr>
              <a:t>Oportunidades de inversión con perspectivas financieras y de impacto ambiental muy prometedoras. </a:t>
            </a:r>
            <a:endParaRPr lang="en-US" sz="2400" dirty="0" smtClean="0">
              <a:solidFill>
                <a:srgbClr val="0E804E"/>
              </a:solidFill>
              <a:latin typeface="+mj-lt"/>
              <a:ea typeface="+mj-ea"/>
              <a:cs typeface="+mj-cs"/>
            </a:endParaRPr>
          </a:p>
          <a:p>
            <a:r>
              <a:rPr lang="es-ES" dirty="0" smtClean="0">
                <a:solidFill>
                  <a:srgbClr val="595959"/>
                </a:solidFill>
              </a:rPr>
              <a:t> </a:t>
            </a:r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838536"/>
            <a:ext cx="3195223" cy="40254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Construcción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600200"/>
            <a:ext cx="5486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6C464"/>
                </a:solidFill>
              </a:rPr>
              <a:t> </a:t>
            </a:r>
            <a:r>
              <a:rPr lang="en-US" b="1" dirty="0" smtClean="0">
                <a:solidFill>
                  <a:srgbClr val="006B00"/>
                </a:solidFill>
              </a:rPr>
              <a:t>NUESTROS SERIVCIOS PROFESIONALES</a:t>
            </a:r>
            <a:endParaRPr lang="en-US" dirty="0" smtClean="0">
              <a:solidFill>
                <a:srgbClr val="006B00"/>
              </a:solidFill>
            </a:endParaRPr>
          </a:p>
          <a:p>
            <a:r>
              <a:rPr lang="en-US" b="1" dirty="0" smtClean="0">
                <a:solidFill>
                  <a:srgbClr val="595959"/>
                </a:solidFill>
              </a:rPr>
              <a:t> 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b="1" dirty="0" err="1" smtClean="0">
                <a:solidFill>
                  <a:srgbClr val="595959"/>
                </a:solidFill>
              </a:rPr>
              <a:t>Consultoría</a:t>
            </a:r>
            <a:r>
              <a:rPr lang="en-US" b="1" dirty="0" smtClean="0">
                <a:solidFill>
                  <a:srgbClr val="595959"/>
                </a:solidFill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</a:rPr>
              <a:t>y</a:t>
            </a:r>
            <a:r>
              <a:rPr lang="en-US" b="1" dirty="0" smtClean="0">
                <a:solidFill>
                  <a:srgbClr val="595959"/>
                </a:solidFill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</a:rPr>
              <a:t>Asesoría</a:t>
            </a:r>
            <a:r>
              <a:rPr lang="en-US" b="1" dirty="0" smtClean="0">
                <a:solidFill>
                  <a:srgbClr val="595959"/>
                </a:solidFill>
              </a:rPr>
              <a:t> </a:t>
            </a:r>
            <a:endParaRPr lang="en-US" dirty="0" smtClean="0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Análisis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Inversión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Asesoría</a:t>
            </a:r>
            <a:r>
              <a:rPr lang="en-US" dirty="0" smtClean="0">
                <a:solidFill>
                  <a:srgbClr val="595959"/>
                </a:solidFill>
              </a:rPr>
              <a:t> en </a:t>
            </a:r>
            <a:r>
              <a:rPr lang="en-US" dirty="0" err="1" smtClean="0">
                <a:solidFill>
                  <a:srgbClr val="595959"/>
                </a:solidFill>
              </a:rPr>
              <a:t>Compra</a:t>
            </a:r>
            <a:r>
              <a:rPr lang="en-US" dirty="0" smtClean="0">
                <a:solidFill>
                  <a:srgbClr val="595959"/>
                </a:solidFill>
              </a:rPr>
              <a:t> - </a:t>
            </a:r>
            <a:r>
              <a:rPr lang="en-US" dirty="0" err="1" smtClean="0">
                <a:solidFill>
                  <a:srgbClr val="595959"/>
                </a:solidFill>
              </a:rPr>
              <a:t>Venta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Bienes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inmobiliarios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Tasaciones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Proyectos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ejecutivos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para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Constructoras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individuales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Gerenciamiento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fiscalización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obras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civiles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b="1" dirty="0" smtClean="0">
                <a:solidFill>
                  <a:srgbClr val="595959"/>
                </a:solidFill>
              </a:rPr>
              <a:t> 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b="1" dirty="0" err="1" smtClean="0">
                <a:solidFill>
                  <a:srgbClr val="595959"/>
                </a:solidFill>
              </a:rPr>
              <a:t>Desarollo</a:t>
            </a:r>
            <a:r>
              <a:rPr lang="en-US" b="1" dirty="0" smtClean="0">
                <a:solidFill>
                  <a:srgbClr val="595959"/>
                </a:solidFill>
              </a:rPr>
              <a:t> de </a:t>
            </a:r>
            <a:r>
              <a:rPr lang="en-US" b="1" dirty="0" err="1" smtClean="0">
                <a:solidFill>
                  <a:srgbClr val="595959"/>
                </a:solidFill>
              </a:rPr>
              <a:t>Proyectos</a:t>
            </a:r>
            <a:endParaRPr lang="en-US" dirty="0" smtClean="0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Arquitectura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residencial</a:t>
            </a:r>
            <a:r>
              <a:rPr lang="en-US" dirty="0" smtClean="0">
                <a:solidFill>
                  <a:srgbClr val="595959"/>
                </a:solidFill>
              </a:rPr>
              <a:t>, </a:t>
            </a:r>
            <a:r>
              <a:rPr lang="en-US" dirty="0" err="1" smtClean="0">
                <a:solidFill>
                  <a:srgbClr val="595959"/>
                </a:solidFill>
              </a:rPr>
              <a:t>comercial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</a:t>
            </a:r>
            <a:r>
              <a:rPr lang="en-US" dirty="0" smtClean="0">
                <a:solidFill>
                  <a:srgbClr val="595959"/>
                </a:solidFill>
              </a:rPr>
              <a:t> industrial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Ingeniería</a:t>
            </a:r>
            <a:r>
              <a:rPr lang="en-US" dirty="0" smtClean="0">
                <a:solidFill>
                  <a:srgbClr val="595959"/>
                </a:solidFill>
              </a:rPr>
              <a:t> civil, </a:t>
            </a:r>
            <a:r>
              <a:rPr lang="en-US" dirty="0" err="1" smtClean="0">
                <a:solidFill>
                  <a:srgbClr val="595959"/>
                </a:solidFill>
              </a:rPr>
              <a:t>estructuras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instalaciones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b="1" dirty="0" err="1" smtClean="0">
                <a:solidFill>
                  <a:srgbClr val="595959"/>
                </a:solidFill>
              </a:rPr>
              <a:t>Obras</a:t>
            </a:r>
            <a:endParaRPr lang="en-US" dirty="0" smtClean="0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Contratista</a:t>
            </a:r>
            <a:r>
              <a:rPr lang="en-US" dirty="0" smtClean="0">
                <a:solidFill>
                  <a:srgbClr val="595959"/>
                </a:solidFill>
              </a:rPr>
              <a:t> general de </a:t>
            </a:r>
            <a:r>
              <a:rPr lang="en-US" dirty="0" err="1" smtClean="0">
                <a:solidFill>
                  <a:srgbClr val="595959"/>
                </a:solidFill>
              </a:rPr>
              <a:t>Obras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Civiles</a:t>
            </a:r>
            <a:r>
              <a:rPr lang="en-US" dirty="0" smtClean="0">
                <a:solidFill>
                  <a:srgbClr val="595959"/>
                </a:solidFill>
              </a:rPr>
              <a:t>, </a:t>
            </a:r>
            <a:r>
              <a:rPr lang="en-US" dirty="0" err="1" smtClean="0">
                <a:solidFill>
                  <a:srgbClr val="595959"/>
                </a:solidFill>
              </a:rPr>
              <a:t>comerciales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Industriales</a:t>
            </a:r>
            <a:endParaRPr lang="en-US" dirty="0" smtClean="0">
              <a:solidFill>
                <a:srgbClr val="595959"/>
              </a:solidFill>
            </a:endParaRPr>
          </a:p>
          <a:p>
            <a:pPr lvl="0"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Edificios</a:t>
            </a:r>
            <a:r>
              <a:rPr lang="en-US" dirty="0" smtClean="0">
                <a:solidFill>
                  <a:srgbClr val="595959"/>
                </a:solidFill>
              </a:rPr>
              <a:t>, </a:t>
            </a:r>
            <a:r>
              <a:rPr lang="en-US" dirty="0" err="1" smtClean="0">
                <a:solidFill>
                  <a:srgbClr val="595959"/>
                </a:solidFill>
              </a:rPr>
              <a:t>Centros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comerciales</a:t>
            </a:r>
            <a:r>
              <a:rPr lang="en-US" dirty="0" smtClean="0">
                <a:solidFill>
                  <a:srgbClr val="595959"/>
                </a:solidFill>
              </a:rPr>
              <a:t>, </a:t>
            </a:r>
            <a:r>
              <a:rPr lang="en-US" dirty="0" err="1" smtClean="0">
                <a:solidFill>
                  <a:srgbClr val="595959"/>
                </a:solidFill>
              </a:rPr>
              <a:t>Industrias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  </a:t>
            </a:r>
          </a:p>
          <a:p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985317"/>
            <a:ext cx="2755900" cy="364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43600" y="563880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Arq</a:t>
            </a:r>
            <a:r>
              <a:rPr lang="en-US" sz="1600" dirty="0" smtClean="0">
                <a:solidFill>
                  <a:srgbClr val="595959"/>
                </a:solidFill>
              </a:rPr>
              <a:t>. </a:t>
            </a:r>
            <a:r>
              <a:rPr lang="en-US" sz="1600" dirty="0" err="1" smtClean="0">
                <a:solidFill>
                  <a:srgbClr val="595959"/>
                </a:solidFill>
              </a:rPr>
              <a:t>Alcides</a:t>
            </a:r>
            <a:r>
              <a:rPr lang="en-US" sz="1600" dirty="0" smtClean="0">
                <a:solidFill>
                  <a:srgbClr val="595959"/>
                </a:solidFill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</a:rPr>
              <a:t>Adorno</a:t>
            </a:r>
            <a:r>
              <a:rPr lang="en-US" sz="1600" dirty="0" smtClean="0">
                <a:solidFill>
                  <a:srgbClr val="595959"/>
                </a:solidFill>
              </a:rPr>
              <a:t> </a:t>
            </a:r>
            <a:endParaRPr lang="en-US" sz="16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87500"/>
            <a:ext cx="7239000" cy="420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Referencias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600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 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66800" y="3505200"/>
            <a:ext cx="344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Barrio </a:t>
            </a:r>
            <a:r>
              <a:rPr lang="en-US" sz="1600" dirty="0" err="1" smtClean="0">
                <a:solidFill>
                  <a:srgbClr val="595959"/>
                </a:solidFill>
              </a:rPr>
              <a:t>Cerrado</a:t>
            </a:r>
            <a:r>
              <a:rPr lang="en-US" sz="1600" dirty="0" smtClean="0">
                <a:solidFill>
                  <a:srgbClr val="595959"/>
                </a:solidFill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</a:rPr>
              <a:t>Luque</a:t>
            </a:r>
            <a:r>
              <a:rPr lang="en-US" sz="1600" dirty="0" smtClean="0">
                <a:solidFill>
                  <a:srgbClr val="595959"/>
                </a:solidFill>
              </a:rPr>
              <a:t> 2010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6800" y="5943600"/>
            <a:ext cx="344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Edificio</a:t>
            </a:r>
            <a:r>
              <a:rPr lang="en-US" sz="1600" dirty="0" smtClean="0">
                <a:solidFill>
                  <a:srgbClr val="595959"/>
                </a:solidFill>
              </a:rPr>
              <a:t> Torre 2004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90160" y="3516868"/>
            <a:ext cx="344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Club </a:t>
            </a:r>
            <a:r>
              <a:rPr lang="en-US" sz="1600" dirty="0" err="1" smtClean="0">
                <a:solidFill>
                  <a:srgbClr val="595959"/>
                </a:solidFill>
              </a:rPr>
              <a:t>Internacional</a:t>
            </a:r>
            <a:r>
              <a:rPr lang="en-US" sz="1600" dirty="0" smtClean="0">
                <a:solidFill>
                  <a:srgbClr val="595959"/>
                </a:solidFill>
              </a:rPr>
              <a:t> de </a:t>
            </a:r>
            <a:r>
              <a:rPr lang="en-US" sz="1600" dirty="0" err="1" smtClean="0">
                <a:solidFill>
                  <a:srgbClr val="595959"/>
                </a:solidFill>
              </a:rPr>
              <a:t>Tenis</a:t>
            </a:r>
            <a:r>
              <a:rPr lang="en-US" sz="1600" dirty="0" smtClean="0">
                <a:solidFill>
                  <a:srgbClr val="595959"/>
                </a:solidFill>
              </a:rPr>
              <a:t> 2012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05400" y="5943600"/>
            <a:ext cx="344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Costanera</a:t>
            </a:r>
            <a:r>
              <a:rPr lang="en-US" sz="1600" dirty="0" smtClean="0">
                <a:solidFill>
                  <a:srgbClr val="595959"/>
                </a:solidFill>
              </a:rPr>
              <a:t> Concepción 2011</a:t>
            </a:r>
            <a:endParaRPr lang="en-US" sz="16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 smtClean="0">
                <a:solidFill>
                  <a:srgbClr val="0E804E"/>
                </a:solidFill>
              </a:rPr>
              <a:t>Ambiental</a:t>
            </a:r>
            <a:r>
              <a:rPr lang="en-US" sz="3200" dirty="0" smtClean="0">
                <a:solidFill>
                  <a:srgbClr val="0E804E"/>
                </a:solidFill>
              </a:rPr>
              <a:t> </a:t>
            </a:r>
            <a:r>
              <a:rPr lang="en-US" sz="3200" dirty="0" err="1" smtClean="0">
                <a:solidFill>
                  <a:srgbClr val="0E804E"/>
                </a:solidFill>
              </a:rPr>
              <a:t>y</a:t>
            </a:r>
            <a:r>
              <a:rPr lang="en-US" sz="3200" dirty="0" smtClean="0">
                <a:solidFill>
                  <a:srgbClr val="0E804E"/>
                </a:solidFill>
              </a:rPr>
              <a:t> </a:t>
            </a:r>
            <a:r>
              <a:rPr lang="en-US" sz="3200" dirty="0" err="1" smtClean="0">
                <a:solidFill>
                  <a:srgbClr val="0E804E"/>
                </a:solidFill>
              </a:rPr>
              <a:t>Forestal</a:t>
            </a:r>
            <a:endParaRPr lang="en-US" sz="3200" dirty="0">
              <a:solidFill>
                <a:srgbClr val="0E804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93520" cy="9334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E383-052C-EB4E-959E-4F8D153DACC3}" type="datetime1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AA1A-36DE-024D-8D9E-3318371E616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Green Solutions S.A.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600200"/>
            <a:ext cx="4648200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Condiciones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ecológicas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para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producción</a:t>
            </a:r>
            <a:r>
              <a:rPr lang="en-US" dirty="0" smtClean="0">
                <a:solidFill>
                  <a:srgbClr val="595959"/>
                </a:solidFill>
              </a:rPr>
              <a:t> 		  </a:t>
            </a:r>
            <a:r>
              <a:rPr lang="en-US" dirty="0" err="1" smtClean="0">
                <a:solidFill>
                  <a:srgbClr val="595959"/>
                </a:solidFill>
              </a:rPr>
              <a:t>forestal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están</a:t>
            </a:r>
            <a:r>
              <a:rPr lang="en-US" dirty="0" smtClean="0">
                <a:solidFill>
                  <a:srgbClr val="595959"/>
                </a:solidFill>
              </a:rPr>
              <a:t> entre </a:t>
            </a:r>
            <a:r>
              <a:rPr lang="en-US" dirty="0" err="1" smtClean="0">
                <a:solidFill>
                  <a:srgbClr val="595959"/>
                </a:solidFill>
              </a:rPr>
              <a:t>las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mejores</a:t>
            </a:r>
            <a:r>
              <a:rPr lang="en-US" dirty="0" smtClean="0">
                <a:solidFill>
                  <a:srgbClr val="595959"/>
                </a:solidFill>
              </a:rPr>
              <a:t> del </a:t>
            </a:r>
            <a:r>
              <a:rPr lang="en-US" dirty="0" err="1" smtClean="0">
                <a:solidFill>
                  <a:srgbClr val="595959"/>
                </a:solidFill>
              </a:rPr>
              <a:t>mundo</a:t>
            </a:r>
            <a:endParaRPr lang="en-US" dirty="0" smtClean="0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Pérdida</a:t>
            </a:r>
            <a:r>
              <a:rPr lang="en-US" dirty="0" smtClean="0">
                <a:solidFill>
                  <a:srgbClr val="595959"/>
                </a:solidFill>
              </a:rPr>
              <a:t> de </a:t>
            </a:r>
            <a:r>
              <a:rPr lang="en-US" dirty="0" err="1" smtClean="0">
                <a:solidFill>
                  <a:srgbClr val="595959"/>
                </a:solidFill>
              </a:rPr>
              <a:t>bosques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naturales</a:t>
            </a:r>
            <a:r>
              <a:rPr lang="en-US" dirty="0" smtClean="0">
                <a:solidFill>
                  <a:srgbClr val="595959"/>
                </a:solidFill>
              </a:rPr>
              <a:t> con </a:t>
            </a:r>
            <a:r>
              <a:rPr lang="en-US" dirty="0" err="1" smtClean="0">
                <a:solidFill>
                  <a:srgbClr val="595959"/>
                </a:solidFill>
              </a:rPr>
              <a:t>aptitud</a:t>
            </a:r>
            <a:r>
              <a:rPr lang="en-US" dirty="0" smtClean="0">
                <a:solidFill>
                  <a:srgbClr val="595959"/>
                </a:solidFill>
              </a:rPr>
              <a:t>		  </a:t>
            </a:r>
            <a:r>
              <a:rPr lang="en-US" dirty="0" err="1" smtClean="0">
                <a:solidFill>
                  <a:srgbClr val="595959"/>
                </a:solidFill>
              </a:rPr>
              <a:t>comercial</a:t>
            </a:r>
            <a:endParaRPr lang="en-US" dirty="0" smtClean="0">
              <a:solidFill>
                <a:srgbClr val="595959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Aumento</a:t>
            </a:r>
            <a:r>
              <a:rPr lang="en-US" dirty="0" smtClean="0">
                <a:solidFill>
                  <a:srgbClr val="595959"/>
                </a:solidFill>
              </a:rPr>
              <a:t> de la </a:t>
            </a:r>
            <a:r>
              <a:rPr lang="en-US" dirty="0" err="1" smtClean="0">
                <a:solidFill>
                  <a:srgbClr val="595959"/>
                </a:solidFill>
              </a:rPr>
              <a:t>demanda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por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madera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otros</a:t>
            </a:r>
            <a:r>
              <a:rPr lang="en-US" dirty="0" smtClean="0">
                <a:solidFill>
                  <a:srgbClr val="595959"/>
                </a:solidFill>
              </a:rPr>
              <a:t>	  </a:t>
            </a:r>
            <a:r>
              <a:rPr lang="en-US" dirty="0" err="1" smtClean="0">
                <a:solidFill>
                  <a:srgbClr val="595959"/>
                </a:solidFill>
              </a:rPr>
              <a:t>productos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forestales</a:t>
            </a:r>
            <a:r>
              <a:rPr lang="en-US" dirty="0" smtClean="0">
                <a:solidFill>
                  <a:srgbClr val="595959"/>
                </a:solidFill>
              </a:rPr>
              <a:t>.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Producción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forestal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nacional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es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muy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err="1" smtClean="0">
                <a:solidFill>
                  <a:srgbClr val="595959"/>
                </a:solidFill>
              </a:rPr>
              <a:t>limitada</a:t>
            </a:r>
            <a:endParaRPr lang="en-US" dirty="0" smtClean="0">
              <a:solidFill>
                <a:srgbClr val="595959"/>
              </a:solidFill>
            </a:endParaRPr>
          </a:p>
          <a:p>
            <a:endParaRPr lang="en-US" dirty="0" smtClean="0">
              <a:solidFill>
                <a:srgbClr val="595959"/>
              </a:solidFill>
            </a:endParaRPr>
          </a:p>
          <a:p>
            <a:endParaRPr lang="en-US" dirty="0" smtClean="0">
              <a:solidFill>
                <a:srgbClr val="595959"/>
              </a:solidFill>
            </a:endParaRPr>
          </a:p>
          <a:p>
            <a:endParaRPr lang="en-US" dirty="0" smtClean="0">
              <a:solidFill>
                <a:srgbClr val="595959"/>
              </a:solidFill>
            </a:endParaRPr>
          </a:p>
          <a:p>
            <a:pPr algn="ctr"/>
            <a:r>
              <a:rPr lang="en-US" sz="2400" dirty="0" smtClean="0">
                <a:solidFill>
                  <a:srgbClr val="0E804E"/>
                </a:solidFill>
              </a:rPr>
              <a:t>Panorama</a:t>
            </a:r>
            <a:r>
              <a:rPr lang="en-US" sz="2400" dirty="0" smtClean="0">
                <a:solidFill>
                  <a:srgbClr val="0E804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  <a:latin typeface="+mj-lt"/>
                <a:ea typeface="+mj-ea"/>
                <a:cs typeface="+mj-cs"/>
              </a:rPr>
              <a:t>altamente</a:t>
            </a:r>
            <a:r>
              <a:rPr lang="en-US" sz="2400" dirty="0" smtClean="0">
                <a:solidFill>
                  <a:srgbClr val="0E804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  <a:latin typeface="+mj-lt"/>
                <a:ea typeface="+mj-ea"/>
                <a:cs typeface="+mj-cs"/>
              </a:rPr>
              <a:t>positivo</a:t>
            </a:r>
            <a:r>
              <a:rPr lang="en-US" sz="2400" dirty="0" smtClean="0">
                <a:solidFill>
                  <a:srgbClr val="0E804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  <a:latin typeface="+mj-lt"/>
                <a:ea typeface="+mj-ea"/>
                <a:cs typeface="+mj-cs"/>
              </a:rPr>
              <a:t>para</a:t>
            </a:r>
            <a:r>
              <a:rPr lang="en-US" sz="2400" dirty="0" smtClean="0">
                <a:solidFill>
                  <a:srgbClr val="0E804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  <a:latin typeface="+mj-lt"/>
                <a:ea typeface="+mj-ea"/>
                <a:cs typeface="+mj-cs"/>
              </a:rPr>
              <a:t>inversiones</a:t>
            </a:r>
            <a:r>
              <a:rPr lang="en-US" sz="2400" dirty="0" smtClean="0">
                <a:solidFill>
                  <a:srgbClr val="0E804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solidFill>
                  <a:srgbClr val="0E804E"/>
                </a:solidFill>
                <a:latin typeface="+mj-lt"/>
                <a:ea typeface="+mj-ea"/>
                <a:cs typeface="+mj-cs"/>
              </a:rPr>
              <a:t>forestales</a:t>
            </a:r>
            <a:endParaRPr lang="en-US" sz="2400" dirty="0" smtClean="0">
              <a:solidFill>
                <a:srgbClr val="0E804E"/>
              </a:solidFill>
              <a:latin typeface="+mj-lt"/>
              <a:ea typeface="+mj-ea"/>
              <a:cs typeface="+mj-cs"/>
            </a:endParaRP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 </a:t>
            </a:r>
          </a:p>
          <a:p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28" y="1675844"/>
            <a:ext cx="3432572" cy="45683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00" y="-12877800"/>
            <a:ext cx="61722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1095</Words>
  <Application>Microsoft Macintosh PowerPoint</Application>
  <PresentationFormat>On-screen Show (4:3)</PresentationFormat>
  <Paragraphs>264</Paragraphs>
  <Slides>18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Green Solutions S.A.</vt:lpstr>
      <vt:lpstr>Nuestro objetivo</vt:lpstr>
      <vt:lpstr>Nuestro objetivo</vt:lpstr>
      <vt:lpstr>Quienes Somos</vt:lpstr>
      <vt:lpstr>Quienes Somos</vt:lpstr>
      <vt:lpstr>Construcción</vt:lpstr>
      <vt:lpstr>Construcción</vt:lpstr>
      <vt:lpstr>Referencias</vt:lpstr>
      <vt:lpstr>Ambiental y Forestal</vt:lpstr>
      <vt:lpstr>Ambiental y Forestal</vt:lpstr>
      <vt:lpstr>Referencias</vt:lpstr>
      <vt:lpstr>Agropecuaria</vt:lpstr>
      <vt:lpstr>Agropecuaria</vt:lpstr>
      <vt:lpstr>Referencias</vt:lpstr>
      <vt:lpstr>Energías Renovables</vt:lpstr>
      <vt:lpstr>Energías Renovables</vt:lpstr>
      <vt:lpstr>Referencias</vt:lpstr>
      <vt:lpstr>Contacto</vt:lpstr>
    </vt:vector>
  </TitlesOfParts>
  <Company>meeco America Latina</Company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Oliver Jann</dc:creator>
  <cp:lastModifiedBy>Oliver Jann</cp:lastModifiedBy>
  <cp:revision>79</cp:revision>
  <dcterms:created xsi:type="dcterms:W3CDTF">2014-05-07T16:21:23Z</dcterms:created>
  <dcterms:modified xsi:type="dcterms:W3CDTF">2014-05-07T17:07:04Z</dcterms:modified>
</cp:coreProperties>
</file>